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1"/>
  </p:sldMasterIdLst>
  <p:notesMasterIdLst>
    <p:notesMasterId r:id="rId27"/>
  </p:notesMasterIdLst>
  <p:sldIdLst>
    <p:sldId id="256" r:id="rId2"/>
    <p:sldId id="279" r:id="rId3"/>
    <p:sldId id="257" r:id="rId4"/>
    <p:sldId id="258" r:id="rId5"/>
    <p:sldId id="259" r:id="rId6"/>
    <p:sldId id="266" r:id="rId7"/>
    <p:sldId id="267" r:id="rId8"/>
    <p:sldId id="268" r:id="rId9"/>
    <p:sldId id="269" r:id="rId10"/>
    <p:sldId id="270" r:id="rId11"/>
    <p:sldId id="271" r:id="rId12"/>
    <p:sldId id="272" r:id="rId13"/>
    <p:sldId id="260" r:id="rId14"/>
    <p:sldId id="261" r:id="rId15"/>
    <p:sldId id="262" r:id="rId16"/>
    <p:sldId id="263" r:id="rId17"/>
    <p:sldId id="264" r:id="rId18"/>
    <p:sldId id="265" r:id="rId19"/>
    <p:sldId id="273" r:id="rId20"/>
    <p:sldId id="274" r:id="rId21"/>
    <p:sldId id="275" r:id="rId22"/>
    <p:sldId id="276" r:id="rId23"/>
    <p:sldId id="277" r:id="rId24"/>
    <p:sldId id="278"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8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C9F57B-0D1D-49C7-8FB8-AFA4F8C1CA39}" type="datetimeFigureOut">
              <a:rPr lang="en-US" smtClean="0"/>
              <a:t>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6FD339-ACAC-42D7-BA91-965EE8A651CA}" type="slidenum">
              <a:rPr lang="en-US" smtClean="0"/>
              <a:t>‹#›</a:t>
            </a:fld>
            <a:endParaRPr lang="en-US"/>
          </a:p>
        </p:txBody>
      </p:sp>
    </p:spTree>
    <p:extLst>
      <p:ext uri="{BB962C8B-B14F-4D97-AF65-F5344CB8AC3E}">
        <p14:creationId xmlns:p14="http://schemas.microsoft.com/office/powerpoint/2010/main" val="458546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6FD339-ACAC-42D7-BA91-965EE8A651CA}" type="slidenum">
              <a:rPr lang="en-US" smtClean="0"/>
              <a:t>3</a:t>
            </a:fld>
            <a:endParaRPr lang="en-US"/>
          </a:p>
        </p:txBody>
      </p:sp>
    </p:spTree>
    <p:extLst>
      <p:ext uri="{BB962C8B-B14F-4D97-AF65-F5344CB8AC3E}">
        <p14:creationId xmlns:p14="http://schemas.microsoft.com/office/powerpoint/2010/main" val="2074052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6FD339-ACAC-42D7-BA91-965EE8A651CA}" type="slidenum">
              <a:rPr lang="en-US" smtClean="0"/>
              <a:t>8</a:t>
            </a:fld>
            <a:endParaRPr lang="en-US"/>
          </a:p>
        </p:txBody>
      </p:sp>
    </p:spTree>
    <p:extLst>
      <p:ext uri="{BB962C8B-B14F-4D97-AF65-F5344CB8AC3E}">
        <p14:creationId xmlns:p14="http://schemas.microsoft.com/office/powerpoint/2010/main" val="508499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6FD339-ACAC-42D7-BA91-965EE8A651CA}" type="slidenum">
              <a:rPr lang="en-US" smtClean="0"/>
              <a:t>11</a:t>
            </a:fld>
            <a:endParaRPr lang="en-US"/>
          </a:p>
        </p:txBody>
      </p:sp>
    </p:spTree>
    <p:extLst>
      <p:ext uri="{BB962C8B-B14F-4D97-AF65-F5344CB8AC3E}">
        <p14:creationId xmlns:p14="http://schemas.microsoft.com/office/powerpoint/2010/main" val="2962695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6FD339-ACAC-42D7-BA91-965EE8A651CA}" type="slidenum">
              <a:rPr lang="en-US" smtClean="0"/>
              <a:t>18</a:t>
            </a:fld>
            <a:endParaRPr lang="en-US"/>
          </a:p>
        </p:txBody>
      </p:sp>
    </p:spTree>
    <p:extLst>
      <p:ext uri="{BB962C8B-B14F-4D97-AF65-F5344CB8AC3E}">
        <p14:creationId xmlns:p14="http://schemas.microsoft.com/office/powerpoint/2010/main" val="3452753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AA70F276-1833-4A75-9C1D-A56E2295A68D}" type="datetimeFigureOut">
              <a:rPr lang="en-US" smtClean="0"/>
              <a:t>1/20/2025</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171569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AA70F276-1833-4A75-9C1D-A56E2295A68D}" type="datetimeFigureOut">
              <a:rPr lang="en-US" smtClean="0"/>
              <a:t>1/20/2025</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922053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761999"/>
            <a:ext cx="2628900" cy="54149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761999"/>
            <a:ext cx="7734300" cy="54149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p:txBody>
          <a:bodyPr/>
          <a:lstStyle/>
          <a:p>
            <a:fld id="{AA70F276-1833-4A75-9C1D-A56E2295A68D}" type="datetimeFigureOut">
              <a:rPr lang="en-US" smtClean="0"/>
              <a:t>1/20/2025</a:t>
            </a:fld>
            <a:endParaRPr lang="en-US"/>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241003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a:buFont typeface="Wingdings" panose="05000000000000000000" pitchFamily="2" charset="2"/>
              <a:buChar char="§"/>
              <a:defRPr/>
            </a:lvl1pPr>
            <a:lvl2pPr marL="685800" indent="-228600">
              <a:buFont typeface="Wingdings" panose="05000000000000000000" pitchFamily="2" charset="2"/>
              <a:buChar char="§"/>
              <a:defRPr/>
            </a:lvl2pPr>
            <a:lvl3pPr>
              <a:buFont typeface="Wingdings" panose="05000000000000000000" pitchFamily="2" charset="2"/>
              <a:buChar char="§"/>
              <a:defRPr/>
            </a:lvl3pPr>
            <a:lvl4pPr marL="1600200" indent="-228600">
              <a:buFont typeface="Wingdings" panose="05000000000000000000" pitchFamily="2" charset="2"/>
              <a:buChar char="§"/>
              <a:defRPr/>
            </a:lvl4pPr>
            <a:lvl5pP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AA70F276-1833-4A75-9C1D-A56E2295A68D}" type="datetimeFigureOut">
              <a:rPr lang="en-US" smtClean="0"/>
              <a:t>1/20/2025</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033522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831850" y="1709738"/>
            <a:ext cx="1051560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AA70F276-1833-4A75-9C1D-A56E2295A68D}" type="datetimeFigureOut">
              <a:rPr lang="en-US" smtClean="0"/>
              <a:t>1/20/2025</a:t>
            </a:fld>
            <a:endParaRPr lang="en-US"/>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251599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lvl1pPr>
              <a:defRPr sz="4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838200" y="2057399"/>
            <a:ext cx="5181600" cy="4119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2057399"/>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AA70F276-1833-4A75-9C1D-A56E2295A68D}" type="datetimeFigureOut">
              <a:rPr lang="en-US" smtClean="0"/>
              <a:t>1/20/2025</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4159038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668338"/>
            <a:ext cx="10515600" cy="108426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8800"/>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743199"/>
            <a:ext cx="5157787" cy="34464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8800"/>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2743199"/>
            <a:ext cx="5183188" cy="3446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AA70F276-1833-4A75-9C1D-A56E2295A68D}" type="datetimeFigureOut">
              <a:rPr lang="en-US" smtClean="0"/>
              <a:t>1/20/2025</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498935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AA70F276-1833-4A75-9C1D-A56E2295A68D}" type="datetimeFigureOut">
              <a:rPr lang="en-US" smtClean="0"/>
              <a:t>1/20/2025</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762238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AA70F276-1833-4A75-9C1D-A56E2295A68D}" type="datetimeFigureOut">
              <a:rPr lang="en-US" smtClean="0"/>
              <a:t>1/20/2025</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083203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3716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AA70F276-1833-4A75-9C1D-A56E2295A68D}" type="datetimeFigureOut">
              <a:rPr lang="en-US" smtClean="0"/>
              <a:t>1/20/2025</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134929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13716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AA70F276-1833-4A75-9C1D-A56E2295A68D}" type="datetimeFigureOut">
              <a:rPr lang="en-US" smtClean="0"/>
              <a:t>1/20/2025</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380881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Lst>
          </p:cNvPr>
          <p:cNvSpPr/>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68103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2178657"/>
            <a:ext cx="10515600" cy="39983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29375"/>
            <a:ext cx="274320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AA70F276-1833-4A75-9C1D-A56E2295A68D}" type="datetimeFigureOut">
              <a:rPr lang="en-US" smtClean="0"/>
              <a:pPr/>
              <a:t>1/20/2025</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29375"/>
            <a:ext cx="4114800" cy="365125"/>
          </a:xfrm>
          <a:prstGeom prst="rect">
            <a:avLst/>
          </a:prstGeom>
        </p:spPr>
        <p:txBody>
          <a:bodyPr vert="horz" lIns="91440" tIns="45720" rIns="91440" bIns="45720" rtlCol="0" anchor="ctr"/>
          <a:lstStyle>
            <a:lvl1pPr algn="ctr">
              <a:defRPr sz="900" cap="all" spc="150" baseline="0">
                <a:solidFill>
                  <a:srgbClr val="FFFFFF"/>
                </a:solidFill>
              </a:defRPr>
            </a:lvl1pPr>
          </a:lstStyle>
          <a:p>
            <a:endParaRPr lang="en-US">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29375"/>
            <a:ext cx="2743200" cy="365125"/>
          </a:xfrm>
          <a:prstGeom prst="rect">
            <a:avLst/>
          </a:prstGeom>
        </p:spPr>
        <p:txBody>
          <a:bodyPr vert="horz" lIns="91440" tIns="45720" rIns="91440" bIns="45720" rtlCol="0" anchor="ctr"/>
          <a:lstStyle>
            <a:lvl1pPr algn="r">
              <a:defRPr sz="900" cap="all" spc="150" baseline="0">
                <a:solidFill>
                  <a:srgbClr val="FFFFFF"/>
                </a:solidFill>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324115457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2" r:id="rId6"/>
    <p:sldLayoutId id="2147483788" r:id="rId7"/>
    <p:sldLayoutId id="2147483789" r:id="rId8"/>
    <p:sldLayoutId id="2147483790" r:id="rId9"/>
    <p:sldLayoutId id="2147483791" r:id="rId10"/>
    <p:sldLayoutId id="2147483793" r:id="rId11"/>
  </p:sldLayoutIdLst>
  <p:txStyles>
    <p:title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p:titleStyle>
    <p:body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symbolismandmetaphor.com/star-symbolis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symbolismandmetaphor.com/star-symbolis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png"/><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hyperlink" Target="https://saiyraa.wixsite.com/mysit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saiyramaryja.wixsite.com/my-site-2"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jennstevens.com/how-to-start-a-spiritual-business/"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www.languages.oup.com/google-dictionary-en/"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5C31099-1BBD-40CE-BC60-FCE507419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A2846BE-460A-477B-A2F4-52F298BF4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C8401D34-2155-4B53-A686-7345BE15C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E37BCD97-E1A4-4EBB-8D1C-8CC0B55A6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5EDC1F21-AC5B-4D05-9108-5E5D28948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bstract smoke background">
            <a:extLst>
              <a:ext uri="{FF2B5EF4-FFF2-40B4-BE49-F238E27FC236}">
                <a16:creationId xmlns:a16="http://schemas.microsoft.com/office/drawing/2014/main" id="{E7451604-4FE2-7360-6972-8CBC1D5305EA}"/>
              </a:ext>
            </a:extLst>
          </p:cNvPr>
          <p:cNvPicPr>
            <a:picLocks noChangeAspect="1"/>
          </p:cNvPicPr>
          <p:nvPr/>
        </p:nvPicPr>
        <p:blipFill>
          <a:blip r:embed="rId2">
            <a:alphaModFix amt="20000"/>
          </a:blip>
          <a:srcRect t="6481" r="-1" b="8910"/>
          <a:stretch/>
        </p:blipFill>
        <p:spPr>
          <a:xfrm>
            <a:off x="-2" y="10"/>
            <a:ext cx="12188952" cy="6857990"/>
          </a:xfrm>
          <a:prstGeom prst="rect">
            <a:avLst/>
          </a:prstGeom>
        </p:spPr>
      </p:pic>
      <p:sp>
        <p:nvSpPr>
          <p:cNvPr id="2" name="Title 1">
            <a:extLst>
              <a:ext uri="{FF2B5EF4-FFF2-40B4-BE49-F238E27FC236}">
                <a16:creationId xmlns:a16="http://schemas.microsoft.com/office/drawing/2014/main" id="{C7257E96-1CEA-C685-3118-D4D893D1A38D}"/>
              </a:ext>
            </a:extLst>
          </p:cNvPr>
          <p:cNvSpPr>
            <a:spLocks noGrp="1"/>
          </p:cNvSpPr>
          <p:nvPr>
            <p:ph type="ctrTitle"/>
          </p:nvPr>
        </p:nvSpPr>
        <p:spPr>
          <a:xfrm>
            <a:off x="1524000" y="1122363"/>
            <a:ext cx="9144000" cy="2387600"/>
          </a:xfrm>
        </p:spPr>
        <p:txBody>
          <a:bodyPr>
            <a:normAutofit/>
          </a:bodyPr>
          <a:lstStyle/>
          <a:p>
            <a:r>
              <a:rPr lang="en-US" b="1" i="1" dirty="0">
                <a:solidFill>
                  <a:srgbClr val="FFFFFF"/>
                </a:solidFill>
              </a:rPr>
              <a:t>Star of Euphoria Gift Shop</a:t>
            </a:r>
          </a:p>
        </p:txBody>
      </p:sp>
      <p:sp>
        <p:nvSpPr>
          <p:cNvPr id="3" name="Subtitle 2">
            <a:extLst>
              <a:ext uri="{FF2B5EF4-FFF2-40B4-BE49-F238E27FC236}">
                <a16:creationId xmlns:a16="http://schemas.microsoft.com/office/drawing/2014/main" id="{E382B18D-B357-E1FE-2908-92D37A4299F5}"/>
              </a:ext>
            </a:extLst>
          </p:cNvPr>
          <p:cNvSpPr>
            <a:spLocks noGrp="1"/>
          </p:cNvSpPr>
          <p:nvPr>
            <p:ph type="subTitle" idx="1"/>
          </p:nvPr>
        </p:nvSpPr>
        <p:spPr>
          <a:xfrm>
            <a:off x="1524000" y="3602038"/>
            <a:ext cx="9144000" cy="1655762"/>
          </a:xfrm>
        </p:spPr>
        <p:txBody>
          <a:bodyPr>
            <a:normAutofit/>
          </a:bodyPr>
          <a:lstStyle/>
          <a:p>
            <a:r>
              <a:rPr lang="en-US" sz="2200" b="1" i="1" dirty="0">
                <a:solidFill>
                  <a:srgbClr val="FFFFFF"/>
                </a:solidFill>
              </a:rPr>
              <a:t>Saiyra-Mary Jane Akbar</a:t>
            </a:r>
          </a:p>
        </p:txBody>
      </p:sp>
    </p:spTree>
    <p:extLst>
      <p:ext uri="{BB962C8B-B14F-4D97-AF65-F5344CB8AC3E}">
        <p14:creationId xmlns:p14="http://schemas.microsoft.com/office/powerpoint/2010/main" val="3726564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9B36E71-93BD-4984-AC9C-CC9FB9CC0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ame 15">
            <a:extLst>
              <a:ext uri="{FF2B5EF4-FFF2-40B4-BE49-F238E27FC236}">
                <a16:creationId xmlns:a16="http://schemas.microsoft.com/office/drawing/2014/main" id="{1566AC62-7AC7-4ED5-A03D-E28AC560E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187B74-6653-5EF0-6E4E-41C667903383}"/>
              </a:ext>
            </a:extLst>
          </p:cNvPr>
          <p:cNvSpPr>
            <a:spLocks noGrp="1"/>
          </p:cNvSpPr>
          <p:nvPr>
            <p:ph type="title"/>
          </p:nvPr>
        </p:nvSpPr>
        <p:spPr>
          <a:xfrm>
            <a:off x="838200" y="3893769"/>
            <a:ext cx="5992550" cy="2319306"/>
          </a:xfrm>
        </p:spPr>
        <p:txBody>
          <a:bodyPr anchor="t">
            <a:normAutofit/>
          </a:bodyPr>
          <a:lstStyle/>
          <a:p>
            <a:r>
              <a:rPr lang="en-US" sz="4400" b="1" i="1" dirty="0">
                <a:ln>
                  <a:noFill/>
                </a:ln>
                <a:gradFill flip="none" rotWithShape="1">
                  <a:gsLst>
                    <a:gs pos="0">
                      <a:schemeClr val="accent5">
                        <a:alpha val="70000"/>
                      </a:schemeClr>
                    </a:gs>
                    <a:gs pos="100000">
                      <a:schemeClr val="accent1">
                        <a:alpha val="70000"/>
                      </a:schemeClr>
                    </a:gs>
                  </a:gsLst>
                  <a:lin ang="0" scaled="1"/>
                  <a:tileRect/>
                </a:gra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rPr>
              <a:t>Stars are symbols of hope and guidance. </a:t>
            </a:r>
            <a:br>
              <a:rPr lang="en-US" sz="4400" b="1" i="1" dirty="0">
                <a:gradFill flip="none" rotWithShape="1">
                  <a:gsLst>
                    <a:gs pos="0">
                      <a:schemeClr val="accent5">
                        <a:alpha val="70000"/>
                      </a:schemeClr>
                    </a:gs>
                    <a:gs pos="100000">
                      <a:schemeClr val="accent1">
                        <a:alpha val="70000"/>
                      </a:schemeClr>
                    </a:gs>
                  </a:gsLst>
                  <a:lin ang="0" scaled="1"/>
                  <a:tileRect/>
                </a:gradFill>
              </a:rPr>
            </a:br>
            <a:endParaRPr lang="en-US" sz="4400" b="1" i="1" dirty="0">
              <a:gradFill flip="none" rotWithShape="1">
                <a:gsLst>
                  <a:gs pos="0">
                    <a:schemeClr val="accent5">
                      <a:alpha val="70000"/>
                    </a:schemeClr>
                  </a:gs>
                  <a:gs pos="100000">
                    <a:schemeClr val="accent1">
                      <a:alpha val="70000"/>
                    </a:schemeClr>
                  </a:gs>
                </a:gsLst>
                <a:lin ang="0" scaled="1"/>
                <a:tileRect/>
              </a:gradFill>
            </a:endParaRPr>
          </a:p>
        </p:txBody>
      </p:sp>
      <p:pic>
        <p:nvPicPr>
          <p:cNvPr id="5" name="Picture 4" descr="A silhouette of a person looking above the starry sky">
            <a:extLst>
              <a:ext uri="{FF2B5EF4-FFF2-40B4-BE49-F238E27FC236}">
                <a16:creationId xmlns:a16="http://schemas.microsoft.com/office/drawing/2014/main" id="{904AA92D-E23A-C2FC-9B21-DCD2C35469C2}"/>
              </a:ext>
            </a:extLst>
          </p:cNvPr>
          <p:cNvPicPr>
            <a:picLocks noChangeAspect="1"/>
          </p:cNvPicPr>
          <p:nvPr/>
        </p:nvPicPr>
        <p:blipFill>
          <a:blip r:embed="rId2"/>
          <a:srcRect t="28686" r="1" b="28687"/>
          <a:stretch/>
        </p:blipFill>
        <p:spPr>
          <a:xfrm>
            <a:off x="490506" y="487252"/>
            <a:ext cx="11211919" cy="3190217"/>
          </a:xfrm>
          <a:prstGeom prst="rect">
            <a:avLst/>
          </a:prstGeom>
        </p:spPr>
      </p:pic>
      <p:sp>
        <p:nvSpPr>
          <p:cNvPr id="3" name="Content Placeholder 2">
            <a:extLst>
              <a:ext uri="{FF2B5EF4-FFF2-40B4-BE49-F238E27FC236}">
                <a16:creationId xmlns:a16="http://schemas.microsoft.com/office/drawing/2014/main" id="{3C1717E6-C061-2603-0F5D-667BC2C0B29D}"/>
              </a:ext>
            </a:extLst>
          </p:cNvPr>
          <p:cNvSpPr>
            <a:spLocks noGrp="1"/>
          </p:cNvSpPr>
          <p:nvPr>
            <p:ph idx="1"/>
          </p:nvPr>
        </p:nvSpPr>
        <p:spPr>
          <a:xfrm>
            <a:off x="6976085" y="3893770"/>
            <a:ext cx="4377714" cy="2319306"/>
          </a:xfrm>
        </p:spPr>
        <p:txBody>
          <a:bodyPr anchor="t">
            <a:normAutofit/>
          </a:bodyPr>
          <a:lstStyle/>
          <a:p>
            <a:pPr marL="0" marR="0" indent="0">
              <a:lnSpc>
                <a:spcPct val="100000"/>
              </a:lnSpc>
              <a:spcAft>
                <a:spcPts val="800"/>
              </a:spcAft>
              <a:buNone/>
            </a:pPr>
            <a:endParaRPr lang="en-US" sz="1500" kern="100" dirty="0">
              <a:solidFill>
                <a:schemeClr val="tx2">
                  <a:alpha val="6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Aft>
                <a:spcPts val="800"/>
              </a:spcAft>
            </a:pPr>
            <a:r>
              <a:rPr lang="en-US" sz="1500" b="1" i="1" kern="100" dirty="0">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They are seen to give enlightenment and guidance to those that seek it. </a:t>
            </a:r>
            <a:r>
              <a:rPr lang="en-US" sz="1500" b="1" i="1" kern="100" dirty="0">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Many cultures around the world</a:t>
            </a:r>
            <a:r>
              <a:rPr lang="en-US" sz="1500" b="1" i="1" kern="100" dirty="0">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 have initiations that require you to take meaning from the stars and use them as guidance on a spiritual journey.</a:t>
            </a:r>
            <a:endParaRPr lang="en-US" sz="1500" b="1" i="1" kern="100" dirty="0">
              <a:solidFill>
                <a:schemeClr val="tx2">
                  <a:alpha val="6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Aft>
                <a:spcPts val="800"/>
              </a:spcAft>
            </a:pPr>
            <a:r>
              <a:rPr lang="en-US" sz="1500" kern="100" dirty="0">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 </a:t>
            </a:r>
            <a:endParaRPr lang="en-US" sz="1500" kern="100" dirty="0">
              <a:solidFill>
                <a:schemeClr val="tx2">
                  <a:alpha val="60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73960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C97EDAC-272B-41CC-86DA-8AC840ADE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ame 9">
            <a:extLst>
              <a:ext uri="{FF2B5EF4-FFF2-40B4-BE49-F238E27FC236}">
                <a16:creationId xmlns:a16="http://schemas.microsoft.com/office/drawing/2014/main" id="{26BF6A59-70E8-420E-98E0-243A94A0E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9E3783-01A5-BB0C-6C54-B8197157681B}"/>
              </a:ext>
            </a:extLst>
          </p:cNvPr>
          <p:cNvSpPr>
            <a:spLocks noGrp="1"/>
          </p:cNvSpPr>
          <p:nvPr>
            <p:ph type="title"/>
          </p:nvPr>
        </p:nvSpPr>
        <p:spPr>
          <a:xfrm>
            <a:off x="838200" y="857251"/>
            <a:ext cx="10515600" cy="2076450"/>
          </a:xfrm>
        </p:spPr>
        <p:txBody>
          <a:bodyPr anchor="ctr">
            <a:normAutofit/>
          </a:bodyPr>
          <a:lstStyle/>
          <a:p>
            <a:pPr algn="ctr"/>
            <a:r>
              <a:rPr lang="en-US" sz="4400" b="1" i="1" dirty="0">
                <a:gradFill flip="none" rotWithShape="1">
                  <a:gsLst>
                    <a:gs pos="0">
                      <a:schemeClr val="accent5">
                        <a:alpha val="70000"/>
                      </a:schemeClr>
                    </a:gs>
                    <a:gs pos="100000">
                      <a:schemeClr val="accent1">
                        <a:alpha val="70000"/>
                      </a:schemeClr>
                    </a:gs>
                  </a:gsLst>
                  <a:lin ang="0" scaled="1"/>
                  <a:tileRect/>
                </a:gradFill>
              </a:rPr>
              <a:t>We are made of Stars</a:t>
            </a:r>
          </a:p>
        </p:txBody>
      </p:sp>
      <p:sp>
        <p:nvSpPr>
          <p:cNvPr id="3" name="Content Placeholder 2">
            <a:extLst>
              <a:ext uri="{FF2B5EF4-FFF2-40B4-BE49-F238E27FC236}">
                <a16:creationId xmlns:a16="http://schemas.microsoft.com/office/drawing/2014/main" id="{8B92C19E-4D06-5294-5A32-DD86A33FB876}"/>
              </a:ext>
            </a:extLst>
          </p:cNvPr>
          <p:cNvSpPr>
            <a:spLocks noGrp="1"/>
          </p:cNvSpPr>
          <p:nvPr>
            <p:ph idx="1"/>
          </p:nvPr>
        </p:nvSpPr>
        <p:spPr>
          <a:xfrm>
            <a:off x="1866900" y="3190875"/>
            <a:ext cx="8458200" cy="2986087"/>
          </a:xfrm>
        </p:spPr>
        <p:txBody>
          <a:bodyPr>
            <a:normAutofit/>
          </a:bodyPr>
          <a:lstStyle/>
          <a:p>
            <a:pPr marL="0" marR="0" algn="ctr">
              <a:spcAft>
                <a:spcPts val="800"/>
              </a:spcAft>
            </a:pPr>
            <a:r>
              <a:rPr lang="en-US" sz="1800" i="1" u="sng" kern="100" dirty="0">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hlinkClick r:id="rId3"/>
              </a:rPr>
              <a:t>https://symbolismandmetaphor.com/star-symbolism</a:t>
            </a:r>
            <a:r>
              <a:rPr lang="en-US" sz="1800" i="1" kern="100" dirty="0">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a:t>
            </a:r>
            <a:endParaRPr lang="en-US" sz="1800" i="1" kern="100" dirty="0">
              <a:solidFill>
                <a:schemeClr val="tx2">
                  <a:alpha val="6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gn="ctr">
              <a:spcAft>
                <a:spcPts val="800"/>
              </a:spcAft>
            </a:pPr>
            <a:r>
              <a:rPr lang="en-US" sz="1800" b="1" i="1" kern="100" dirty="0">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 “Stars are seen as a symbol of hope and many different forms. The most notable of which is the good fortune you are said to receive when seeing a shooting star. This has led to the common act of making a wish upon a shooting star. People will wish upon a star to realize their deepest desires, wants, and needs and a star provides hope for many. Seeing a shooting star is also said to be of good luck and is another instance where wishes are made.”</a:t>
            </a:r>
            <a:endParaRPr lang="en-US" sz="1800" b="1" i="1" kern="100" dirty="0">
              <a:solidFill>
                <a:schemeClr val="tx2">
                  <a:alpha val="60000"/>
                </a:schemeClr>
              </a:solidFill>
              <a:effectLst/>
              <a:latin typeface="Aptos" panose="020B0004020202020204" pitchFamily="34" charset="0"/>
              <a:ea typeface="Aptos" panose="020B0004020202020204" pitchFamily="34" charset="0"/>
              <a:cs typeface="Times New Roman" panose="02020603050405020304" pitchFamily="18" charset="0"/>
            </a:endParaRPr>
          </a:p>
          <a:p>
            <a:pPr algn="ctr"/>
            <a:endParaRPr lang="en-US" sz="1800" dirty="0">
              <a:solidFill>
                <a:schemeClr val="tx2">
                  <a:alpha val="60000"/>
                </a:schemeClr>
              </a:solidFill>
            </a:endParaRPr>
          </a:p>
        </p:txBody>
      </p:sp>
    </p:spTree>
    <p:extLst>
      <p:ext uri="{BB962C8B-B14F-4D97-AF65-F5344CB8AC3E}">
        <p14:creationId xmlns:p14="http://schemas.microsoft.com/office/powerpoint/2010/main" val="144923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ame 31">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A632A8-2D83-D7D1-2802-B753DA17C5EF}"/>
              </a:ext>
            </a:extLst>
          </p:cNvPr>
          <p:cNvSpPr>
            <a:spLocks noGrp="1"/>
          </p:cNvSpPr>
          <p:nvPr>
            <p:ph type="title"/>
          </p:nvPr>
        </p:nvSpPr>
        <p:spPr>
          <a:xfrm>
            <a:off x="838199" y="857251"/>
            <a:ext cx="4581525" cy="2076450"/>
          </a:xfrm>
        </p:spPr>
        <p:txBody>
          <a:bodyPr anchor="b">
            <a:normAutofit/>
          </a:bodyPr>
          <a:lstStyle/>
          <a:p>
            <a:pPr marL="0" marR="0">
              <a:spcAft>
                <a:spcPts val="800"/>
              </a:spcAft>
            </a:pPr>
            <a:r>
              <a:rPr lang="en-US" sz="3400" b="1" i="1" kern="100" dirty="0">
                <a:ln>
                  <a:noFill/>
                </a:ln>
                <a:gradFill flip="none" rotWithShape="1">
                  <a:gsLst>
                    <a:gs pos="0">
                      <a:schemeClr val="accent5">
                        <a:alpha val="70000"/>
                      </a:schemeClr>
                    </a:gs>
                    <a:gs pos="100000">
                      <a:schemeClr val="accent1">
                        <a:alpha val="70000"/>
                      </a:schemeClr>
                    </a:gs>
                  </a:gsLst>
                  <a:lin ang="0" scaled="1"/>
                  <a:tileRect/>
                </a:gra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Stars are a guiding light and path for people. </a:t>
            </a:r>
            <a:br>
              <a:rPr lang="en-US" sz="3400" kern="100" dirty="0">
                <a:ln>
                  <a:noFill/>
                </a:ln>
                <a:gradFill flip="none" rotWithShape="1">
                  <a:gsLst>
                    <a:gs pos="0">
                      <a:schemeClr val="accent5">
                        <a:alpha val="70000"/>
                      </a:schemeClr>
                    </a:gs>
                    <a:gs pos="100000">
                      <a:schemeClr val="accent1">
                        <a:alpha val="70000"/>
                      </a:schemeClr>
                    </a:gs>
                  </a:gsLst>
                  <a:lin ang="0" scaled="1"/>
                  <a:tileRect/>
                </a:gra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br>
            <a:r>
              <a:rPr lang="en-US" sz="3400" kern="100" dirty="0">
                <a:ln>
                  <a:noFill/>
                </a:ln>
                <a:gradFill flip="none" rotWithShape="1">
                  <a:gsLst>
                    <a:gs pos="0">
                      <a:schemeClr val="accent5">
                        <a:alpha val="70000"/>
                      </a:schemeClr>
                    </a:gs>
                    <a:gs pos="100000">
                      <a:schemeClr val="accent1">
                        <a:alpha val="70000"/>
                      </a:schemeClr>
                    </a:gs>
                  </a:gsLst>
                  <a:lin ang="0" scaled="1"/>
                  <a:tileRect/>
                </a:gra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 </a:t>
            </a:r>
            <a:br>
              <a:rPr lang="en-US" sz="3400" kern="100" dirty="0">
                <a:gradFill flip="none" rotWithShape="1">
                  <a:gsLst>
                    <a:gs pos="0">
                      <a:schemeClr val="accent5">
                        <a:alpha val="70000"/>
                      </a:schemeClr>
                    </a:gs>
                    <a:gs pos="100000">
                      <a:schemeClr val="accent1">
                        <a:alpha val="70000"/>
                      </a:schemeClr>
                    </a:gs>
                  </a:gsLst>
                  <a:lin ang="0" scaled="1"/>
                  <a:tileRect/>
                </a:gradFill>
                <a:effectLst/>
                <a:latin typeface="Aptos" panose="020B0004020202020204" pitchFamily="34" charset="0"/>
                <a:ea typeface="Aptos" panose="020B0004020202020204" pitchFamily="34" charset="0"/>
                <a:cs typeface="Times New Roman" panose="02020603050405020304" pitchFamily="18" charset="0"/>
              </a:rPr>
            </a:br>
            <a:endParaRPr lang="en-US" sz="3400" dirty="0">
              <a:gradFill flip="none" rotWithShape="1">
                <a:gsLst>
                  <a:gs pos="0">
                    <a:schemeClr val="accent5">
                      <a:alpha val="70000"/>
                    </a:schemeClr>
                  </a:gs>
                  <a:gs pos="100000">
                    <a:schemeClr val="accent1">
                      <a:alpha val="70000"/>
                    </a:schemeClr>
                  </a:gs>
                </a:gsLst>
                <a:lin ang="0" scaled="1"/>
                <a:tileRect/>
              </a:gradFill>
            </a:endParaRPr>
          </a:p>
        </p:txBody>
      </p:sp>
      <p:sp>
        <p:nvSpPr>
          <p:cNvPr id="9" name="Content Placeholder 8">
            <a:extLst>
              <a:ext uri="{FF2B5EF4-FFF2-40B4-BE49-F238E27FC236}">
                <a16:creationId xmlns:a16="http://schemas.microsoft.com/office/drawing/2014/main" id="{5D500DF1-D418-32DA-DED9-4FB294C77C21}"/>
              </a:ext>
            </a:extLst>
          </p:cNvPr>
          <p:cNvSpPr>
            <a:spLocks noGrp="1"/>
          </p:cNvSpPr>
          <p:nvPr>
            <p:ph idx="1"/>
          </p:nvPr>
        </p:nvSpPr>
        <p:spPr>
          <a:xfrm>
            <a:off x="838199" y="3190875"/>
            <a:ext cx="4581526" cy="2986087"/>
          </a:xfrm>
        </p:spPr>
        <p:txBody>
          <a:bodyPr>
            <a:normAutofit fontScale="92500" lnSpcReduction="20000"/>
          </a:bodyPr>
          <a:lstStyle/>
          <a:p>
            <a:pPr marL="0" marR="0">
              <a:lnSpc>
                <a:spcPct val="100000"/>
              </a:lnSpc>
              <a:spcAft>
                <a:spcPts val="800"/>
              </a:spcAft>
            </a:pPr>
            <a:r>
              <a:rPr lang="en-US" sz="1300" b="1" i="1" kern="100" dirty="0">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“A four-pointed star is also synonymous with the cross in Christianity and is also used to represent the star of Bethlehem. Again, this is a sign of divine powers and is used to symbolize guidance for those that choose to follow it.”</a:t>
            </a:r>
          </a:p>
          <a:p>
            <a:pPr marL="0" marR="0">
              <a:lnSpc>
                <a:spcPct val="100000"/>
              </a:lnSpc>
              <a:spcAft>
                <a:spcPts val="800"/>
              </a:spcAft>
            </a:pPr>
            <a:r>
              <a:rPr lang="en-US" sz="1300" b="1" i="1" kern="100" dirty="0">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a:t>
            </a:r>
            <a:r>
              <a:rPr lang="en-US" sz="1300" b="1" i="1" kern="100" dirty="0">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 long before we had access to a GPS, maps, or a compass, often referred to as a guiding light, a fixed star was something to guide travelers to their destination. Merchants that would cross deserts to trade in foreign lands would use a star to guide them and this skill led to merchants being seen in high regard as they could  navigate the desert despite being surrounded by vast areas of nothing.”</a:t>
            </a:r>
          </a:p>
          <a:p>
            <a:pPr marL="0">
              <a:lnSpc>
                <a:spcPct val="100000"/>
              </a:lnSpc>
              <a:spcAft>
                <a:spcPts val="800"/>
              </a:spcAft>
            </a:pPr>
            <a:r>
              <a:rPr lang="en-US" sz="1300" b="1" i="1" u="sng" kern="100" dirty="0">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hlinkClick r:id="rId2"/>
              </a:rPr>
              <a:t>https://symbolismandmetaphor.com/star-symbolism</a:t>
            </a:r>
            <a:r>
              <a:rPr lang="en-US" sz="1300" b="1" i="1" kern="100" dirty="0">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a:t>
            </a:r>
            <a:endParaRPr lang="en-US" sz="1300" b="1" i="1" kern="100" dirty="0">
              <a:solidFill>
                <a:schemeClr val="tx2">
                  <a:alpha val="6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Aft>
                <a:spcPts val="800"/>
              </a:spcAft>
            </a:pPr>
            <a:br>
              <a:rPr lang="en-US" sz="1100" kern="100" dirty="0">
                <a:solidFill>
                  <a:schemeClr val="tx2">
                    <a:alpha val="60000"/>
                  </a:schemeClr>
                </a:solidFill>
                <a:effectLst/>
                <a:latin typeface="Aptos" panose="020B0004020202020204" pitchFamily="34" charset="0"/>
                <a:ea typeface="Aptos" panose="020B0004020202020204" pitchFamily="34" charset="0"/>
                <a:cs typeface="Times New Roman" panose="02020603050405020304" pitchFamily="18" charset="0"/>
              </a:rPr>
            </a:br>
            <a:endParaRPr lang="en-US" sz="1100" kern="100" dirty="0">
              <a:solidFill>
                <a:schemeClr val="tx2">
                  <a:alpha val="60000"/>
                </a:schemeClr>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0000"/>
              </a:lnSpc>
            </a:pPr>
            <a:endParaRPr lang="en-US" sz="1100" dirty="0">
              <a:solidFill>
                <a:schemeClr val="tx2">
                  <a:alpha val="60000"/>
                </a:schemeClr>
              </a:solidFill>
            </a:endParaRPr>
          </a:p>
        </p:txBody>
      </p:sp>
      <p:pic>
        <p:nvPicPr>
          <p:cNvPr id="5" name="Content Placeholder 4" descr="Blurred lights">
            <a:extLst>
              <a:ext uri="{FF2B5EF4-FFF2-40B4-BE49-F238E27FC236}">
                <a16:creationId xmlns:a16="http://schemas.microsoft.com/office/drawing/2014/main" id="{407E7E0D-A91E-0DEF-E403-4616A089A4FF}"/>
              </a:ext>
            </a:extLst>
          </p:cNvPr>
          <p:cNvPicPr>
            <a:picLocks noChangeAspect="1"/>
          </p:cNvPicPr>
          <p:nvPr/>
        </p:nvPicPr>
        <p:blipFill>
          <a:blip r:embed="rId3">
            <a:extLst>
              <a:ext uri="{28A0092B-C50C-407E-A947-70E740481C1C}">
                <a14:useLocalDpi xmlns:a14="http://schemas.microsoft.com/office/drawing/2010/main" val="0"/>
              </a:ext>
            </a:extLst>
          </a:blip>
          <a:srcRect l="13196" r="23170" b="2"/>
          <a:stretch/>
        </p:blipFill>
        <p:spPr>
          <a:xfrm>
            <a:off x="6096000" y="488577"/>
            <a:ext cx="5606425" cy="5880845"/>
          </a:xfrm>
          <a:prstGeom prst="rect">
            <a:avLst/>
          </a:prstGeom>
        </p:spPr>
      </p:pic>
    </p:spTree>
    <p:extLst>
      <p:ext uri="{BB962C8B-B14F-4D97-AF65-F5344CB8AC3E}">
        <p14:creationId xmlns:p14="http://schemas.microsoft.com/office/powerpoint/2010/main" val="815528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Frame 73">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6" name="Rectangle 75">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96E45848-BEDA-4F24-9C4E-DA2120958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B2BB8117-A903-442C-9223-A4FEB85C3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C59300B8-3117-43F8-9F8E-68DB9F002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a:extLst>
              <a:ext uri="{FF2B5EF4-FFF2-40B4-BE49-F238E27FC236}">
                <a16:creationId xmlns:a16="http://schemas.microsoft.com/office/drawing/2014/main" id="{1AFAE680-42C1-4104-B74F-B0A8F1FB2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a:extLst>
              <a:ext uri="{FF2B5EF4-FFF2-40B4-BE49-F238E27FC236}">
                <a16:creationId xmlns:a16="http://schemas.microsoft.com/office/drawing/2014/main" id="{828A8BA9-B3FE-4C96-A0A1-72A0D2C85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Frame 87">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65FF30-CA69-987A-7944-57FF70CFDD17}"/>
              </a:ext>
            </a:extLst>
          </p:cNvPr>
          <p:cNvSpPr>
            <a:spLocks noGrp="1"/>
          </p:cNvSpPr>
          <p:nvPr>
            <p:ph type="title"/>
          </p:nvPr>
        </p:nvSpPr>
        <p:spPr>
          <a:xfrm>
            <a:off x="838201" y="857251"/>
            <a:ext cx="5428375" cy="2076450"/>
          </a:xfrm>
        </p:spPr>
        <p:txBody>
          <a:bodyPr vert="horz" lIns="91440" tIns="45720" rIns="91440" bIns="45720" rtlCol="0" anchor="b">
            <a:normAutofit/>
          </a:bodyPr>
          <a:lstStyle/>
          <a:p>
            <a:r>
              <a:rPr lang="en-US" sz="4400" b="1" i="1" dirty="0">
                <a:solidFill>
                  <a:srgbClr val="FFFFFF"/>
                </a:solidFill>
              </a:rPr>
              <a:t>Business Goals</a:t>
            </a:r>
          </a:p>
        </p:txBody>
      </p:sp>
      <p:sp>
        <p:nvSpPr>
          <p:cNvPr id="50" name="Content Placeholder 3">
            <a:extLst>
              <a:ext uri="{FF2B5EF4-FFF2-40B4-BE49-F238E27FC236}">
                <a16:creationId xmlns:a16="http://schemas.microsoft.com/office/drawing/2014/main" id="{104C17C6-1CC4-B88E-3899-8FD26AAB25D6}"/>
              </a:ext>
            </a:extLst>
          </p:cNvPr>
          <p:cNvSpPr>
            <a:spLocks noGrp="1"/>
          </p:cNvSpPr>
          <p:nvPr>
            <p:ph sz="half" idx="2"/>
          </p:nvPr>
        </p:nvSpPr>
        <p:spPr>
          <a:xfrm>
            <a:off x="838200" y="3190875"/>
            <a:ext cx="5428375" cy="2986087"/>
          </a:xfrm>
        </p:spPr>
        <p:txBody>
          <a:bodyPr vert="horz" lIns="91440" tIns="45720" rIns="91440" bIns="45720" rtlCol="0">
            <a:normAutofit/>
          </a:bodyPr>
          <a:lstStyle/>
          <a:p>
            <a:pPr marL="0" marR="0">
              <a:spcAft>
                <a:spcPts val="800"/>
              </a:spcAft>
            </a:pPr>
            <a:r>
              <a:rPr lang="en-US" sz="2000" b="1" i="1" dirty="0">
                <a:ln>
                  <a:noFill/>
                </a:ln>
                <a:solidFill>
                  <a:srgbClr val="FFFFFF"/>
                </a:solidFill>
                <a:effectLst>
                  <a:outerShdw blurRad="38100" dist="19050" dir="2700000" algn="tl">
                    <a:schemeClr val="dk1">
                      <a:alpha val="40000"/>
                    </a:schemeClr>
                  </a:outerShdw>
                </a:effectLst>
              </a:rPr>
              <a:t>Mission Statement:</a:t>
            </a:r>
            <a:r>
              <a:rPr lang="en-US" sz="2000" i="1" dirty="0">
                <a:ln>
                  <a:noFill/>
                </a:ln>
                <a:solidFill>
                  <a:srgbClr val="FFFFFF"/>
                </a:solidFill>
                <a:effectLst>
                  <a:outerShdw blurRad="38100" dist="19050" dir="2700000" algn="tl">
                    <a:schemeClr val="dk1">
                      <a:alpha val="40000"/>
                    </a:schemeClr>
                  </a:outerShdw>
                </a:effectLst>
              </a:rPr>
              <a:t> To Provide unique Items that inspire, motivate, and nurture the spirit. It is our mission and desire to emanate love and light in our products that bring joy and peace to our clients.</a:t>
            </a:r>
            <a:endParaRPr lang="en-US" sz="2000" i="1" dirty="0">
              <a:solidFill>
                <a:srgbClr val="FFFFFF"/>
              </a:solidFill>
              <a:effectLst/>
            </a:endParaRPr>
          </a:p>
          <a:p>
            <a:endParaRPr lang="en-US" sz="2000" dirty="0">
              <a:solidFill>
                <a:srgbClr val="FFFFFF"/>
              </a:solidFill>
            </a:endParaRPr>
          </a:p>
        </p:txBody>
      </p:sp>
      <p:pic>
        <p:nvPicPr>
          <p:cNvPr id="6" name="Content Placeholder 5" descr="Car driving in the hills on a sunny day">
            <a:extLst>
              <a:ext uri="{FF2B5EF4-FFF2-40B4-BE49-F238E27FC236}">
                <a16:creationId xmlns:a16="http://schemas.microsoft.com/office/drawing/2014/main" id="{E0C1BD42-4FE1-B04E-4730-B035C6E0DF62}"/>
              </a:ext>
            </a:extLst>
          </p:cNvPr>
          <p:cNvPicPr>
            <a:picLocks noGrp="1" noChangeAspect="1"/>
          </p:cNvPicPr>
          <p:nvPr>
            <p:ph sz="half" idx="1"/>
          </p:nvPr>
        </p:nvPicPr>
        <p:blipFill>
          <a:blip r:embed="rId2">
            <a:alphaModFix amt="80000"/>
            <a:extLst>
              <a:ext uri="{28A0092B-C50C-407E-A947-70E740481C1C}">
                <a14:useLocalDpi xmlns:a14="http://schemas.microsoft.com/office/drawing/2010/main" val="0"/>
              </a:ext>
            </a:extLst>
          </a:blip>
          <a:srcRect t="32391" r="-1" b="23434"/>
          <a:stretch/>
        </p:blipFill>
        <p:spPr>
          <a:xfrm>
            <a:off x="6695514" y="2729883"/>
            <a:ext cx="4628521" cy="1364789"/>
          </a:xfrm>
          <a:prstGeom prst="rect">
            <a:avLst/>
          </a:prstGeom>
        </p:spPr>
      </p:pic>
    </p:spTree>
    <p:extLst>
      <p:ext uri="{BB962C8B-B14F-4D97-AF65-F5344CB8AC3E}">
        <p14:creationId xmlns:p14="http://schemas.microsoft.com/office/powerpoint/2010/main" val="3416376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28469-EBE2-EB03-7D07-3AFEBDBB7761}"/>
              </a:ext>
            </a:extLst>
          </p:cNvPr>
          <p:cNvSpPr>
            <a:spLocks noGrp="1"/>
          </p:cNvSpPr>
          <p:nvPr>
            <p:ph type="title"/>
          </p:nvPr>
        </p:nvSpPr>
        <p:spPr>
          <a:xfrm>
            <a:off x="739775" y="650081"/>
            <a:ext cx="10515600" cy="1084262"/>
          </a:xfrm>
        </p:spPr>
        <p:txBody>
          <a:bodyPr/>
          <a:lstStyle/>
          <a:p>
            <a:r>
              <a:rPr lang="en-US" b="1" i="1" dirty="0"/>
              <a:t>Vision </a:t>
            </a:r>
          </a:p>
        </p:txBody>
      </p:sp>
      <p:sp>
        <p:nvSpPr>
          <p:cNvPr id="3" name="Text Placeholder 2">
            <a:extLst>
              <a:ext uri="{FF2B5EF4-FFF2-40B4-BE49-F238E27FC236}">
                <a16:creationId xmlns:a16="http://schemas.microsoft.com/office/drawing/2014/main" id="{9CB5AD3D-7B98-11CE-4370-816637232DD3}"/>
              </a:ext>
            </a:extLst>
          </p:cNvPr>
          <p:cNvSpPr>
            <a:spLocks noGrp="1"/>
          </p:cNvSpPr>
          <p:nvPr>
            <p:ph type="body" idx="1"/>
          </p:nvPr>
        </p:nvSpPr>
        <p:spPr/>
        <p:txBody>
          <a:bodyPr>
            <a:normAutofit/>
          </a:bodyPr>
          <a:lstStyle/>
          <a:p>
            <a:pPr marL="0" marR="0">
              <a:lnSpc>
                <a:spcPct val="107000"/>
              </a:lnSpc>
              <a:spcAft>
                <a:spcPts val="800"/>
              </a:spcAft>
            </a:pPr>
            <a:r>
              <a:rPr lang="en-US" b="1" i="1" dirty="0"/>
              <a:t>The Inner Journey</a:t>
            </a:r>
          </a:p>
        </p:txBody>
      </p:sp>
      <p:pic>
        <p:nvPicPr>
          <p:cNvPr id="8" name="Content Placeholder 7" descr="Pink salt and cherry blossoms">
            <a:extLst>
              <a:ext uri="{FF2B5EF4-FFF2-40B4-BE49-F238E27FC236}">
                <a16:creationId xmlns:a16="http://schemas.microsoft.com/office/drawing/2014/main" id="{BEFC52B7-AA5F-00FE-211B-AD1A602AF3F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9788" y="2747169"/>
            <a:ext cx="5157787" cy="3438524"/>
          </a:xfrm>
        </p:spPr>
      </p:pic>
      <p:sp>
        <p:nvSpPr>
          <p:cNvPr id="5" name="Text Placeholder 4">
            <a:extLst>
              <a:ext uri="{FF2B5EF4-FFF2-40B4-BE49-F238E27FC236}">
                <a16:creationId xmlns:a16="http://schemas.microsoft.com/office/drawing/2014/main" id="{1232DD23-54EB-C091-A29F-C2382CA919CD}"/>
              </a:ext>
            </a:extLst>
          </p:cNvPr>
          <p:cNvSpPr>
            <a:spLocks noGrp="1"/>
          </p:cNvSpPr>
          <p:nvPr>
            <p:ph type="body" sz="quarter" idx="3"/>
          </p:nvPr>
        </p:nvSpPr>
        <p:spPr/>
        <p:txBody>
          <a:bodyPr>
            <a:normAutofit/>
          </a:bodyPr>
          <a:lstStyle/>
          <a:p>
            <a:r>
              <a:rPr lang="en-US" b="1" i="1" dirty="0"/>
              <a:t>Spiritual Awakening</a:t>
            </a:r>
          </a:p>
        </p:txBody>
      </p:sp>
      <p:sp>
        <p:nvSpPr>
          <p:cNvPr id="6" name="Content Placeholder 5">
            <a:extLst>
              <a:ext uri="{FF2B5EF4-FFF2-40B4-BE49-F238E27FC236}">
                <a16:creationId xmlns:a16="http://schemas.microsoft.com/office/drawing/2014/main" id="{5B1BBC7C-E6BA-E5B0-9C41-13D661D4C3B6}"/>
              </a:ext>
            </a:extLst>
          </p:cNvPr>
          <p:cNvSpPr>
            <a:spLocks noGrp="1"/>
          </p:cNvSpPr>
          <p:nvPr>
            <p:ph sz="quarter" idx="4"/>
          </p:nvPr>
        </p:nvSpPr>
        <p:spPr/>
        <p:txBody>
          <a:bodyPr/>
          <a:lstStyle/>
          <a:p>
            <a:pPr marL="0" marR="0" indent="457200">
              <a:lnSpc>
                <a:spcPct val="107000"/>
              </a:lnSpc>
              <a:spcAft>
                <a:spcPts val="800"/>
              </a:spcAft>
            </a:pPr>
            <a:r>
              <a:rPr lang="en-US" sz="1800" i="1" kern="100" dirty="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The Star of Euphoria displays a wide range of unique products of the highest quality. We offer crystals, gemstones and gemstone jewelry, oracle cards, scented candles, incense, meditation aids, dreamcatchers, windchimes, and some metaphysical technologies. Along with </a:t>
            </a:r>
            <a:r>
              <a:rPr lang="en-US" sz="1800" i="1" dirty="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rPr>
              <a:t>that I will offer specialty gift-baskets for special occasions.</a:t>
            </a:r>
            <a:endParaRPr lang="en-US" i="1" dirty="0"/>
          </a:p>
        </p:txBody>
      </p:sp>
    </p:spTree>
    <p:extLst>
      <p:ext uri="{BB962C8B-B14F-4D97-AF65-F5344CB8AC3E}">
        <p14:creationId xmlns:p14="http://schemas.microsoft.com/office/powerpoint/2010/main" val="1762552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19B36E71-93BD-4984-AC9C-CC9FB9CC0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ame 38">
            <a:extLst>
              <a:ext uri="{FF2B5EF4-FFF2-40B4-BE49-F238E27FC236}">
                <a16:creationId xmlns:a16="http://schemas.microsoft.com/office/drawing/2014/main" id="{1566AC62-7AC7-4ED5-A03D-E28AC560E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ED33C2-9BB1-6F62-C7E3-7444BF2D6A89}"/>
              </a:ext>
            </a:extLst>
          </p:cNvPr>
          <p:cNvSpPr>
            <a:spLocks noGrp="1"/>
          </p:cNvSpPr>
          <p:nvPr>
            <p:ph type="title"/>
          </p:nvPr>
        </p:nvSpPr>
        <p:spPr>
          <a:xfrm>
            <a:off x="838200" y="3893769"/>
            <a:ext cx="5992550" cy="2319306"/>
          </a:xfrm>
        </p:spPr>
        <p:txBody>
          <a:bodyPr anchor="t">
            <a:normAutofit/>
          </a:bodyPr>
          <a:lstStyle/>
          <a:p>
            <a:r>
              <a:rPr lang="en-US" sz="4400" b="1" i="1" dirty="0">
                <a:gradFill flip="none" rotWithShape="1">
                  <a:gsLst>
                    <a:gs pos="0">
                      <a:schemeClr val="accent5">
                        <a:alpha val="70000"/>
                      </a:schemeClr>
                    </a:gs>
                    <a:gs pos="100000">
                      <a:schemeClr val="accent1">
                        <a:alpha val="70000"/>
                      </a:schemeClr>
                    </a:gs>
                  </a:gsLst>
                  <a:lin ang="0" scaled="1"/>
                  <a:tileRect/>
                </a:gradFill>
              </a:rPr>
              <a:t>Self-Healing</a:t>
            </a:r>
          </a:p>
        </p:txBody>
      </p:sp>
      <p:pic>
        <p:nvPicPr>
          <p:cNvPr id="5" name="Content Placeholder 4" descr="Close-up of blue diamond">
            <a:extLst>
              <a:ext uri="{FF2B5EF4-FFF2-40B4-BE49-F238E27FC236}">
                <a16:creationId xmlns:a16="http://schemas.microsoft.com/office/drawing/2014/main" id="{89AC5183-E246-9222-6340-A5468390EE04}"/>
              </a:ext>
            </a:extLst>
          </p:cNvPr>
          <p:cNvPicPr>
            <a:picLocks noChangeAspect="1"/>
          </p:cNvPicPr>
          <p:nvPr/>
        </p:nvPicPr>
        <p:blipFill>
          <a:blip r:embed="rId2">
            <a:extLst>
              <a:ext uri="{28A0092B-C50C-407E-A947-70E740481C1C}">
                <a14:useLocalDpi xmlns:a14="http://schemas.microsoft.com/office/drawing/2010/main" val="0"/>
              </a:ext>
            </a:extLst>
          </a:blip>
          <a:srcRect t="17964" r="1" b="43843"/>
          <a:stretch/>
        </p:blipFill>
        <p:spPr>
          <a:xfrm>
            <a:off x="490506" y="487252"/>
            <a:ext cx="11211919" cy="3190217"/>
          </a:xfrm>
          <a:prstGeom prst="rect">
            <a:avLst/>
          </a:prstGeom>
        </p:spPr>
      </p:pic>
      <p:sp>
        <p:nvSpPr>
          <p:cNvPr id="29" name="Content Placeholder 8">
            <a:extLst>
              <a:ext uri="{FF2B5EF4-FFF2-40B4-BE49-F238E27FC236}">
                <a16:creationId xmlns:a16="http://schemas.microsoft.com/office/drawing/2014/main" id="{0A024A6B-EA83-CB83-3594-C36CE4DFF700}"/>
              </a:ext>
            </a:extLst>
          </p:cNvPr>
          <p:cNvSpPr>
            <a:spLocks noGrp="1"/>
          </p:cNvSpPr>
          <p:nvPr>
            <p:ph idx="1"/>
          </p:nvPr>
        </p:nvSpPr>
        <p:spPr>
          <a:xfrm>
            <a:off x="6976085" y="3893770"/>
            <a:ext cx="4377714" cy="2319306"/>
          </a:xfrm>
        </p:spPr>
        <p:txBody>
          <a:bodyPr anchor="t">
            <a:normAutofit/>
          </a:bodyPr>
          <a:lstStyle/>
          <a:p>
            <a:pPr marL="0" marR="0">
              <a:spcAft>
                <a:spcPts val="800"/>
              </a:spcAft>
            </a:pPr>
            <a:r>
              <a:rPr lang="en-US" sz="1800" i="1" kern="100" dirty="0">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Our online gift shop provides a unique experience to </a:t>
            </a:r>
            <a:r>
              <a:rPr lang="en-US" sz="1800" i="1" kern="100" dirty="0">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 </a:t>
            </a:r>
            <a:r>
              <a:rPr lang="en-US" sz="1800" i="1" kern="100" dirty="0">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customers of all ages, who seek to pursue self-healing, self-development, spiritual growth or just </a:t>
            </a:r>
            <a:r>
              <a:rPr lang="en-US" sz="1800" i="1" dirty="0">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rPr>
              <a:t>seeking plain fun.</a:t>
            </a:r>
            <a:endParaRPr lang="en-US" sz="1800" i="1" dirty="0">
              <a:solidFill>
                <a:schemeClr val="tx2">
                  <a:alpha val="60000"/>
                </a:schemeClr>
              </a:solidFill>
            </a:endParaRPr>
          </a:p>
        </p:txBody>
      </p:sp>
    </p:spTree>
    <p:extLst>
      <p:ext uri="{BB962C8B-B14F-4D97-AF65-F5344CB8AC3E}">
        <p14:creationId xmlns:p14="http://schemas.microsoft.com/office/powerpoint/2010/main" val="906696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ame 9">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E1EF4E8-5513-4BF5-BC41-04645281C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dirty="0">
              <a:solidFill>
                <a:schemeClr val="tx1"/>
              </a:solidFill>
            </a:endParaRPr>
          </a:p>
        </p:txBody>
      </p:sp>
      <p:pic>
        <p:nvPicPr>
          <p:cNvPr id="5" name="Content Placeholder 4" descr="Red and pink roses">
            <a:extLst>
              <a:ext uri="{FF2B5EF4-FFF2-40B4-BE49-F238E27FC236}">
                <a16:creationId xmlns:a16="http://schemas.microsoft.com/office/drawing/2014/main" id="{732AEE34-029D-318C-E77C-879D8BE799D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881" b="13533"/>
          <a:stretch/>
        </p:blipFill>
        <p:spPr>
          <a:xfrm>
            <a:off x="20" y="11"/>
            <a:ext cx="12191980" cy="6857989"/>
          </a:xfrm>
          <a:prstGeom prst="rect">
            <a:avLst/>
          </a:prstGeom>
        </p:spPr>
      </p:pic>
      <p:sp>
        <p:nvSpPr>
          <p:cNvPr id="14" name="Rectangle 13">
            <a:extLst>
              <a:ext uri="{FF2B5EF4-FFF2-40B4-BE49-F238E27FC236}">
                <a16:creationId xmlns:a16="http://schemas.microsoft.com/office/drawing/2014/main" id="{F1195305-FB27-4331-8243-C4D3338DC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0" y="0"/>
            <a:ext cx="6858000" cy="6858000"/>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1F3045-E989-6703-9256-99AE7DE518E5}"/>
              </a:ext>
            </a:extLst>
          </p:cNvPr>
          <p:cNvSpPr>
            <a:spLocks noGrp="1"/>
          </p:cNvSpPr>
          <p:nvPr>
            <p:ph type="title"/>
          </p:nvPr>
        </p:nvSpPr>
        <p:spPr>
          <a:xfrm>
            <a:off x="537410" y="728905"/>
            <a:ext cx="4567990" cy="3184274"/>
          </a:xfrm>
        </p:spPr>
        <p:txBody>
          <a:bodyPr vert="horz" lIns="91440" tIns="45720" rIns="91440" bIns="45720" rtlCol="0" anchor="b">
            <a:normAutofit/>
          </a:bodyPr>
          <a:lstStyle/>
          <a:p>
            <a:pPr marR="0">
              <a:spcAft>
                <a:spcPts val="800"/>
              </a:spcAft>
            </a:pPr>
            <a:r>
              <a:rPr lang="en-US" sz="3400" b="1" i="1" dirty="0">
                <a:ln>
                  <a:noFill/>
                </a:ln>
                <a:solidFill>
                  <a:srgbClr val="FFFFFF"/>
                </a:solidFill>
                <a:effectLst>
                  <a:outerShdw blurRad="38100" dist="19050" dir="2700000" algn="tl">
                    <a:schemeClr val="dk1">
                      <a:alpha val="40000"/>
                    </a:schemeClr>
                  </a:outerShdw>
                </a:effectLst>
              </a:rPr>
              <a:t>By nourishing our inner spiritual self, </a:t>
            </a:r>
            <a:br>
              <a:rPr lang="en-US" sz="3400" b="1" i="1" dirty="0">
                <a:solidFill>
                  <a:srgbClr val="FFFFFF"/>
                </a:solidFill>
                <a:effectLst/>
              </a:rPr>
            </a:br>
            <a:r>
              <a:rPr lang="en-US" sz="3400" b="1" i="1" dirty="0">
                <a:ln>
                  <a:noFill/>
                </a:ln>
                <a:solidFill>
                  <a:srgbClr val="FFFFFF"/>
                </a:solidFill>
                <a:effectLst>
                  <a:outerShdw blurRad="38100" dist="19050" dir="2700000" algn="tl">
                    <a:schemeClr val="dk1">
                      <a:alpha val="40000"/>
                    </a:schemeClr>
                  </a:outerShdw>
                </a:effectLst>
              </a:rPr>
              <a:t>we can create a more fulfilled and complete expression of ourselves</a:t>
            </a:r>
            <a:r>
              <a:rPr lang="en-US" sz="3400" dirty="0">
                <a:ln>
                  <a:noFill/>
                </a:ln>
                <a:solidFill>
                  <a:srgbClr val="FFFFFF"/>
                </a:solidFill>
                <a:effectLst>
                  <a:outerShdw blurRad="38100" dist="19050" dir="2700000" algn="tl">
                    <a:schemeClr val="dk1">
                      <a:alpha val="40000"/>
                    </a:schemeClr>
                  </a:outerShdw>
                </a:effectLst>
              </a:rPr>
              <a:t>.</a:t>
            </a:r>
            <a:br>
              <a:rPr lang="en-US" sz="3400" dirty="0">
                <a:solidFill>
                  <a:srgbClr val="FFFFFF"/>
                </a:solidFill>
                <a:effectLst/>
              </a:rPr>
            </a:br>
            <a:endParaRPr lang="en-US" sz="3400" dirty="0">
              <a:solidFill>
                <a:srgbClr val="FFFFFF"/>
              </a:solidFill>
            </a:endParaRPr>
          </a:p>
        </p:txBody>
      </p:sp>
    </p:spTree>
    <p:extLst>
      <p:ext uri="{BB962C8B-B14F-4D97-AF65-F5344CB8AC3E}">
        <p14:creationId xmlns:p14="http://schemas.microsoft.com/office/powerpoint/2010/main" val="1822612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ame 9">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E1EF4E8-5513-4BF5-BC41-04645281C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dirty="0">
              <a:solidFill>
                <a:schemeClr val="tx1"/>
              </a:solidFill>
            </a:endParaRPr>
          </a:p>
        </p:txBody>
      </p:sp>
      <p:pic>
        <p:nvPicPr>
          <p:cNvPr id="5" name="Content Placeholder 4" descr="Lavender bath bombs">
            <a:extLst>
              <a:ext uri="{FF2B5EF4-FFF2-40B4-BE49-F238E27FC236}">
                <a16:creationId xmlns:a16="http://schemas.microsoft.com/office/drawing/2014/main" id="{D7F14AE0-F357-72B7-0F33-E4B54FC5ED5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806" b="6925"/>
          <a:stretch/>
        </p:blipFill>
        <p:spPr>
          <a:xfrm>
            <a:off x="20" y="10"/>
            <a:ext cx="12191980" cy="6857989"/>
          </a:xfrm>
          <a:prstGeom prst="rect">
            <a:avLst/>
          </a:prstGeom>
        </p:spPr>
      </p:pic>
      <p:sp>
        <p:nvSpPr>
          <p:cNvPr id="14" name="Rectangle 13">
            <a:extLst>
              <a:ext uri="{FF2B5EF4-FFF2-40B4-BE49-F238E27FC236}">
                <a16:creationId xmlns:a16="http://schemas.microsoft.com/office/drawing/2014/main" id="{B16DFEA0-8ED6-41C1-90E1-D17D309F0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125636"/>
            <a:ext cx="12188952" cy="3732362"/>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CD3A30-668D-DD2A-61AB-6C0ABD5A7320}"/>
              </a:ext>
            </a:extLst>
          </p:cNvPr>
          <p:cNvSpPr>
            <a:spLocks noGrp="1"/>
          </p:cNvSpPr>
          <p:nvPr>
            <p:ph type="title"/>
          </p:nvPr>
        </p:nvSpPr>
        <p:spPr>
          <a:xfrm>
            <a:off x="838199" y="3888357"/>
            <a:ext cx="6826067" cy="2374287"/>
          </a:xfrm>
        </p:spPr>
        <p:txBody>
          <a:bodyPr vert="horz" lIns="91440" tIns="45720" rIns="91440" bIns="45720" rtlCol="0" anchor="ctr">
            <a:normAutofit/>
          </a:bodyPr>
          <a:lstStyle/>
          <a:p>
            <a:pPr marR="0" indent="457200">
              <a:spcAft>
                <a:spcPts val="800"/>
              </a:spcAft>
            </a:pPr>
            <a:r>
              <a:rPr lang="en-US" sz="2400" b="1" i="1" dirty="0">
                <a:ln>
                  <a:noFill/>
                </a:ln>
                <a:solidFill>
                  <a:srgbClr val="FFFFFF"/>
                </a:solidFill>
                <a:effectLst>
                  <a:outerShdw blurRad="38100" dist="19050" dir="2700000" algn="tl">
                    <a:schemeClr val="dk1">
                      <a:alpha val="40000"/>
                    </a:schemeClr>
                  </a:outerShdw>
                </a:effectLst>
              </a:rPr>
              <a:t>The Star of Euphoria is a warm and peaceful space aimed to bring a loving environment, </a:t>
            </a:r>
            <a:br>
              <a:rPr lang="en-US" sz="2400" b="1" i="1" dirty="0">
                <a:solidFill>
                  <a:srgbClr val="FFFFFF"/>
                </a:solidFill>
                <a:effectLst/>
              </a:rPr>
            </a:br>
            <a:r>
              <a:rPr lang="en-US" sz="2400" b="1" i="1" dirty="0">
                <a:ln>
                  <a:noFill/>
                </a:ln>
                <a:solidFill>
                  <a:srgbClr val="FFFFFF"/>
                </a:solidFill>
                <a:effectLst>
                  <a:outerShdw blurRad="38100" dist="19050" dir="2700000" algn="tl">
                    <a:schemeClr val="dk1">
                      <a:alpha val="40000"/>
                    </a:schemeClr>
                  </a:outerShdw>
                </a:effectLst>
              </a:rPr>
              <a:t>for all individuals. To be the guiding light to one’s own spiritual exploration.</a:t>
            </a:r>
            <a:br>
              <a:rPr lang="en-US" sz="2400" b="1" i="1" dirty="0">
                <a:solidFill>
                  <a:srgbClr val="FFFFFF"/>
                </a:solidFill>
                <a:effectLst/>
              </a:rPr>
            </a:br>
            <a:endParaRPr lang="en-US" sz="2400" b="1" i="1" dirty="0">
              <a:solidFill>
                <a:srgbClr val="FFFFFF"/>
              </a:solidFill>
            </a:endParaRPr>
          </a:p>
        </p:txBody>
      </p:sp>
    </p:spTree>
    <p:extLst>
      <p:ext uri="{BB962C8B-B14F-4D97-AF65-F5344CB8AC3E}">
        <p14:creationId xmlns:p14="http://schemas.microsoft.com/office/powerpoint/2010/main" val="2458210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ame 22">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4E1EF4E8-5513-4BF5-BC41-04645281C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dirty="0">
              <a:solidFill>
                <a:schemeClr val="tx1"/>
              </a:solidFill>
            </a:endParaRPr>
          </a:p>
        </p:txBody>
      </p:sp>
      <p:pic>
        <p:nvPicPr>
          <p:cNvPr id="5" name="Content Placeholder 4" descr="Diffuser and candles">
            <a:extLst>
              <a:ext uri="{FF2B5EF4-FFF2-40B4-BE49-F238E27FC236}">
                <a16:creationId xmlns:a16="http://schemas.microsoft.com/office/drawing/2014/main" id="{6937F570-0F05-E7BF-3BD5-2144F60FEED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5730"/>
          <a:stretch/>
        </p:blipFill>
        <p:spPr>
          <a:xfrm>
            <a:off x="20" y="0"/>
            <a:ext cx="12191980" cy="6857989"/>
          </a:xfrm>
          <a:prstGeom prst="rect">
            <a:avLst/>
          </a:prstGeom>
        </p:spPr>
      </p:pic>
      <p:sp>
        <p:nvSpPr>
          <p:cNvPr id="27" name="Rectangle 26">
            <a:extLst>
              <a:ext uri="{FF2B5EF4-FFF2-40B4-BE49-F238E27FC236}">
                <a16:creationId xmlns:a16="http://schemas.microsoft.com/office/drawing/2014/main" id="{B16DFEA0-8ED6-41C1-90E1-D17D309F0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125636"/>
            <a:ext cx="12188952" cy="3732362"/>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349D5A-73CF-CE36-46AB-53A5EEB14C9B}"/>
              </a:ext>
            </a:extLst>
          </p:cNvPr>
          <p:cNvSpPr>
            <a:spLocks noGrp="1"/>
          </p:cNvSpPr>
          <p:nvPr>
            <p:ph type="title"/>
          </p:nvPr>
        </p:nvSpPr>
        <p:spPr>
          <a:xfrm>
            <a:off x="838199" y="3888357"/>
            <a:ext cx="6826067" cy="2374287"/>
          </a:xfrm>
        </p:spPr>
        <p:txBody>
          <a:bodyPr vert="horz" lIns="91440" tIns="45720" rIns="91440" bIns="45720" rtlCol="0" anchor="ctr">
            <a:normAutofit/>
          </a:bodyPr>
          <a:lstStyle/>
          <a:p>
            <a:pPr marR="0" indent="457200">
              <a:spcAft>
                <a:spcPts val="800"/>
              </a:spcAft>
            </a:pPr>
            <a:r>
              <a:rPr lang="en-US" sz="2400" b="1" i="1" dirty="0">
                <a:ln>
                  <a:noFill/>
                </a:ln>
                <a:solidFill>
                  <a:srgbClr val="FFFFFF"/>
                </a:solidFill>
                <a:effectLst>
                  <a:outerShdw blurRad="38100" dist="19050" dir="2700000" algn="tl">
                    <a:schemeClr val="dk1">
                      <a:alpha val="40000"/>
                    </a:schemeClr>
                  </a:outerShdw>
                </a:effectLst>
              </a:rPr>
              <a:t>To offer wellness and crystal subscription boxes, which is the option to deliver a specific </a:t>
            </a:r>
            <a:br>
              <a:rPr lang="en-US" sz="2400" b="1" i="1" dirty="0">
                <a:solidFill>
                  <a:srgbClr val="FFFFFF"/>
                </a:solidFill>
                <a:effectLst/>
              </a:rPr>
            </a:br>
            <a:r>
              <a:rPr lang="en-US" sz="2400" b="1" i="1" dirty="0">
                <a:ln>
                  <a:noFill/>
                </a:ln>
                <a:solidFill>
                  <a:srgbClr val="FFFFFF"/>
                </a:solidFill>
                <a:effectLst>
                  <a:outerShdw blurRad="38100" dist="19050" dir="2700000" algn="tl">
                    <a:schemeClr val="dk1">
                      <a:alpha val="40000"/>
                    </a:schemeClr>
                  </a:outerShdw>
                </a:effectLst>
              </a:rPr>
              <a:t>set of metaphysical items to clients on a monthly, o</a:t>
            </a:r>
            <a:r>
              <a:rPr lang="en-US" sz="2400" b="1" i="1" dirty="0">
                <a:solidFill>
                  <a:srgbClr val="FFFFFF"/>
                </a:solidFill>
                <a:effectLst>
                  <a:outerShdw blurRad="38100" dist="19050" dir="2700000" algn="tl">
                    <a:schemeClr val="dk1">
                      <a:alpha val="40000"/>
                    </a:schemeClr>
                  </a:outerShdw>
                </a:effectLst>
              </a:rPr>
              <a:t>r on</a:t>
            </a:r>
            <a:r>
              <a:rPr lang="en-US" sz="2400" b="1" i="1" dirty="0">
                <a:ln>
                  <a:noFill/>
                </a:ln>
                <a:solidFill>
                  <a:srgbClr val="FFFFFF"/>
                </a:solidFill>
                <a:effectLst>
                  <a:outerShdw blurRad="38100" dist="19050" dir="2700000" algn="tl">
                    <a:schemeClr val="dk1">
                      <a:alpha val="40000"/>
                    </a:schemeClr>
                  </a:outerShdw>
                </a:effectLst>
              </a:rPr>
              <a:t> a recurring basis. We can also tailor the </a:t>
            </a:r>
            <a:br>
              <a:rPr lang="en-US" sz="2400" b="1" i="1" dirty="0">
                <a:solidFill>
                  <a:srgbClr val="FFFFFF"/>
                </a:solidFill>
                <a:effectLst/>
              </a:rPr>
            </a:br>
            <a:r>
              <a:rPr lang="en-US" sz="2400" b="1" i="1" dirty="0">
                <a:ln>
                  <a:noFill/>
                </a:ln>
                <a:solidFill>
                  <a:srgbClr val="FFFFFF"/>
                </a:solidFill>
                <a:effectLst>
                  <a:outerShdw blurRad="38100" dist="19050" dir="2700000" algn="tl">
                    <a:schemeClr val="dk1">
                      <a:alpha val="40000"/>
                    </a:schemeClr>
                  </a:outerShdw>
                </a:effectLst>
              </a:rPr>
              <a:t>subscription boxes to the customer’s needs and desires.</a:t>
            </a:r>
            <a:endParaRPr lang="en-US" sz="2400" b="1" i="1" dirty="0">
              <a:solidFill>
                <a:srgbClr val="FFFFFF"/>
              </a:solidFill>
            </a:endParaRPr>
          </a:p>
        </p:txBody>
      </p:sp>
    </p:spTree>
    <p:extLst>
      <p:ext uri="{BB962C8B-B14F-4D97-AF65-F5344CB8AC3E}">
        <p14:creationId xmlns:p14="http://schemas.microsoft.com/office/powerpoint/2010/main" val="2260731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ame 19">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4E1EF4E8-5513-4BF5-BC41-04645281C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dirty="0">
              <a:solidFill>
                <a:schemeClr val="tx1"/>
              </a:solidFill>
            </a:endParaRPr>
          </a:p>
        </p:txBody>
      </p:sp>
      <p:pic>
        <p:nvPicPr>
          <p:cNvPr id="5" name="Content Placeholder 4" descr="Wooden spoon with pink and white bath salt crystals overflowing onto wood surface">
            <a:extLst>
              <a:ext uri="{FF2B5EF4-FFF2-40B4-BE49-F238E27FC236}">
                <a16:creationId xmlns:a16="http://schemas.microsoft.com/office/drawing/2014/main" id="{A586E0B1-021D-7901-43DA-CCD164A3044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2589" b="1533"/>
          <a:stretch/>
        </p:blipFill>
        <p:spPr>
          <a:xfrm>
            <a:off x="20" y="10"/>
            <a:ext cx="12191980" cy="6857989"/>
          </a:xfrm>
          <a:prstGeom prst="rect">
            <a:avLst/>
          </a:prstGeom>
        </p:spPr>
      </p:pic>
      <p:sp>
        <p:nvSpPr>
          <p:cNvPr id="22" name="Rectangle 21">
            <a:extLst>
              <a:ext uri="{FF2B5EF4-FFF2-40B4-BE49-F238E27FC236}">
                <a16:creationId xmlns:a16="http://schemas.microsoft.com/office/drawing/2014/main" id="{F1195305-FB27-4331-8243-C4D3338DC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0" y="0"/>
            <a:ext cx="6858000" cy="6858000"/>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6E9D79-FD24-79D1-F579-E577351E5BC6}"/>
              </a:ext>
            </a:extLst>
          </p:cNvPr>
          <p:cNvSpPr>
            <a:spLocks noGrp="1"/>
          </p:cNvSpPr>
          <p:nvPr>
            <p:ph type="title"/>
          </p:nvPr>
        </p:nvSpPr>
        <p:spPr>
          <a:xfrm>
            <a:off x="537410" y="728905"/>
            <a:ext cx="4567990" cy="3184274"/>
          </a:xfrm>
        </p:spPr>
        <p:txBody>
          <a:bodyPr vert="horz" lIns="91440" tIns="45720" rIns="91440" bIns="45720" rtlCol="0" anchor="b">
            <a:normAutofit/>
          </a:bodyPr>
          <a:lstStyle/>
          <a:p>
            <a:r>
              <a:rPr lang="en-US" sz="4600" i="1" dirty="0">
                <a:ln>
                  <a:noFill/>
                </a:ln>
                <a:solidFill>
                  <a:srgbClr val="FFFFFF"/>
                </a:solidFill>
                <a:effectLst>
                  <a:outerShdw blurRad="38100" dist="19050" dir="2700000" algn="tl">
                    <a:schemeClr val="dk1">
                      <a:alpha val="40000"/>
                    </a:schemeClr>
                  </a:outerShdw>
                </a:effectLst>
              </a:rPr>
              <a:t>Experience your spirit’s euphoria.</a:t>
            </a:r>
            <a:endParaRPr lang="en-US" sz="4600" i="1" dirty="0">
              <a:solidFill>
                <a:srgbClr val="FFFFFF"/>
              </a:solidFill>
            </a:endParaRPr>
          </a:p>
        </p:txBody>
      </p:sp>
    </p:spTree>
    <p:extLst>
      <p:ext uri="{BB962C8B-B14F-4D97-AF65-F5344CB8AC3E}">
        <p14:creationId xmlns:p14="http://schemas.microsoft.com/office/powerpoint/2010/main" val="903270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9524929-325F-4CC4-89F2-74EDDDC6B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0D17641-B7BA-4826-BC7C-92172791C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151FC7BE-4DC6-4061-98EB-C48DCFFF6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3D4CA8B8-30A6-49D9-99C0-3ADAF9741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022809AF-EB43-4FA3-93FF-87D535C71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5DEF6A-3DCC-954A-B6B8-0D07ED16E87D}"/>
              </a:ext>
            </a:extLst>
          </p:cNvPr>
          <p:cNvSpPr>
            <a:spLocks noGrp="1"/>
          </p:cNvSpPr>
          <p:nvPr>
            <p:ph type="title"/>
          </p:nvPr>
        </p:nvSpPr>
        <p:spPr>
          <a:xfrm>
            <a:off x="952500" y="1040735"/>
            <a:ext cx="10287000" cy="2559975"/>
          </a:xfrm>
        </p:spPr>
        <p:txBody>
          <a:bodyPr vert="horz" lIns="91440" tIns="45720" rIns="91440" bIns="45720" rtlCol="0" anchor="b">
            <a:normAutofit/>
          </a:bodyPr>
          <a:lstStyle/>
          <a:p>
            <a:pPr algn="ctr"/>
            <a:r>
              <a:rPr lang="en-US" sz="5400" b="1" i="1" dirty="0">
                <a:solidFill>
                  <a:srgbClr val="FFFFFF"/>
                </a:solidFill>
              </a:rPr>
              <a:t>Gifts for the Soul</a:t>
            </a:r>
          </a:p>
        </p:txBody>
      </p:sp>
    </p:spTree>
    <p:extLst>
      <p:ext uri="{BB962C8B-B14F-4D97-AF65-F5344CB8AC3E}">
        <p14:creationId xmlns:p14="http://schemas.microsoft.com/office/powerpoint/2010/main" val="377749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Frame 27">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id="{4E1EF4E8-5513-4BF5-BC41-04645281C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dirty="0">
              <a:solidFill>
                <a:schemeClr val="tx1"/>
              </a:solidFill>
            </a:endParaRPr>
          </a:p>
        </p:txBody>
      </p:sp>
      <p:sp>
        <p:nvSpPr>
          <p:cNvPr id="32" name="Rectangle 31">
            <a:extLst>
              <a:ext uri="{FF2B5EF4-FFF2-40B4-BE49-F238E27FC236}">
                <a16:creationId xmlns:a16="http://schemas.microsoft.com/office/drawing/2014/main" id="{1053C76E-D90C-413A-8E8C-91200175B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3EC1D3A-1FF2-4964-B5B8-D9215E597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String or clutch of pearls">
            <a:extLst>
              <a:ext uri="{FF2B5EF4-FFF2-40B4-BE49-F238E27FC236}">
                <a16:creationId xmlns:a16="http://schemas.microsoft.com/office/drawing/2014/main" id="{A365608F-4C1B-242C-5467-4469FCB283F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239" b="10492"/>
          <a:stretch/>
        </p:blipFill>
        <p:spPr>
          <a:xfrm>
            <a:off x="20" y="10"/>
            <a:ext cx="12191980" cy="6857989"/>
          </a:xfrm>
          <a:prstGeom prst="rect">
            <a:avLst/>
          </a:prstGeom>
        </p:spPr>
      </p:pic>
      <p:sp>
        <p:nvSpPr>
          <p:cNvPr id="36" name="Rectangle 35">
            <a:extLst>
              <a:ext uri="{FF2B5EF4-FFF2-40B4-BE49-F238E27FC236}">
                <a16:creationId xmlns:a16="http://schemas.microsoft.com/office/drawing/2014/main" id="{3E0427F3-E6FC-4164-AF34-383970DD5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34000" y="0"/>
            <a:ext cx="6858000" cy="6858000"/>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1E54F9-A29F-A223-0014-11917FBBA740}"/>
              </a:ext>
            </a:extLst>
          </p:cNvPr>
          <p:cNvSpPr>
            <a:spLocks noGrp="1"/>
          </p:cNvSpPr>
          <p:nvPr>
            <p:ph type="title"/>
          </p:nvPr>
        </p:nvSpPr>
        <p:spPr>
          <a:xfrm>
            <a:off x="7086600" y="728905"/>
            <a:ext cx="4567990" cy="3184274"/>
          </a:xfrm>
        </p:spPr>
        <p:txBody>
          <a:bodyPr vert="horz" lIns="91440" tIns="45720" rIns="91440" bIns="45720" rtlCol="0" anchor="b">
            <a:normAutofit/>
          </a:bodyPr>
          <a:lstStyle/>
          <a:p>
            <a:pPr marR="0">
              <a:spcAft>
                <a:spcPts val="800"/>
              </a:spcAft>
            </a:pPr>
            <a:r>
              <a:rPr lang="en-US" sz="2600" b="1" i="1" dirty="0">
                <a:solidFill>
                  <a:srgbClr val="FFFFFF"/>
                </a:solidFill>
                <a:effectLst>
                  <a:outerShdw blurRad="38100" dist="19050" dir="2700000" algn="tl">
                    <a:schemeClr val="dk1">
                      <a:alpha val="40000"/>
                    </a:schemeClr>
                  </a:outerShdw>
                </a:effectLst>
              </a:rPr>
              <a:t>A</a:t>
            </a:r>
            <a:r>
              <a:rPr lang="en-US" sz="2600" b="1" i="1" dirty="0">
                <a:ln>
                  <a:noFill/>
                </a:ln>
                <a:solidFill>
                  <a:srgbClr val="FFFFFF"/>
                </a:solidFill>
                <a:effectLst>
                  <a:outerShdw blurRad="38100" dist="19050" dir="2700000" algn="tl">
                    <a:schemeClr val="dk1">
                      <a:alpha val="40000"/>
                    </a:schemeClr>
                  </a:outerShdw>
                </a:effectLst>
              </a:rPr>
              <a:t>ll ancient teachings have</a:t>
            </a:r>
            <a:br>
              <a:rPr lang="en-US" sz="2600" b="1" i="1" dirty="0">
                <a:solidFill>
                  <a:srgbClr val="FFFFFF"/>
                </a:solidFill>
                <a:effectLst/>
              </a:rPr>
            </a:br>
            <a:r>
              <a:rPr lang="en-US" sz="2600" b="1" i="1" dirty="0">
                <a:ln>
                  <a:noFill/>
                </a:ln>
                <a:solidFill>
                  <a:srgbClr val="FFFFFF"/>
                </a:solidFill>
                <a:effectLst>
                  <a:outerShdw blurRad="38100" dist="19050" dir="2700000" algn="tl">
                    <a:schemeClr val="dk1">
                      <a:alpha val="40000"/>
                    </a:schemeClr>
                  </a:outerShdw>
                </a:effectLst>
              </a:rPr>
              <a:t>evolved to a new level – a spiritual level of peaceful coexistence with all human cultures and religions, and ways of being. If we follow the path, it can lead us to a golden age.</a:t>
            </a:r>
            <a:endParaRPr lang="en-US" sz="2600" b="1" i="1" dirty="0">
              <a:solidFill>
                <a:srgbClr val="FFFFFF"/>
              </a:solidFill>
            </a:endParaRPr>
          </a:p>
        </p:txBody>
      </p:sp>
    </p:spTree>
    <p:extLst>
      <p:ext uri="{BB962C8B-B14F-4D97-AF65-F5344CB8AC3E}">
        <p14:creationId xmlns:p14="http://schemas.microsoft.com/office/powerpoint/2010/main" val="2671496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9B36E71-93BD-4984-AC9C-CC9FB9CC0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A767031-C99F-4567-B7D9-353331C779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3FEDEE9-12A6-4011-A532-8071D6086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57C37CE9-19CE-49DF-A887-2214EBB1F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7EF84E8E-7E93-4DEE-BCFB-2AE29098B5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9046502B-E9B6-4225-B8EE-BC5D64468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3A9594-99D4-C0E7-21B6-F0765F3DE785}"/>
              </a:ext>
            </a:extLst>
          </p:cNvPr>
          <p:cNvSpPr>
            <a:spLocks noGrp="1"/>
          </p:cNvSpPr>
          <p:nvPr>
            <p:ph type="title"/>
          </p:nvPr>
        </p:nvSpPr>
        <p:spPr>
          <a:xfrm>
            <a:off x="838199" y="3899661"/>
            <a:ext cx="5872993" cy="2398029"/>
          </a:xfrm>
        </p:spPr>
        <p:txBody>
          <a:bodyPr anchor="ctr">
            <a:normAutofit/>
          </a:bodyPr>
          <a:lstStyle/>
          <a:p>
            <a:r>
              <a:rPr lang="en-US" sz="4400" b="1" i="1" dirty="0">
                <a:solidFill>
                  <a:srgbClr val="FFFFFF"/>
                </a:solidFill>
              </a:rPr>
              <a:t>Our Philosophy</a:t>
            </a:r>
          </a:p>
        </p:txBody>
      </p:sp>
      <p:pic>
        <p:nvPicPr>
          <p:cNvPr id="7" name="Picture 6" descr="Gold jewelry">
            <a:extLst>
              <a:ext uri="{FF2B5EF4-FFF2-40B4-BE49-F238E27FC236}">
                <a16:creationId xmlns:a16="http://schemas.microsoft.com/office/drawing/2014/main" id="{4ABA7770-E3B7-EA93-FCBF-AC364F319FEF}"/>
              </a:ext>
            </a:extLst>
          </p:cNvPr>
          <p:cNvPicPr>
            <a:picLocks noChangeAspect="1"/>
          </p:cNvPicPr>
          <p:nvPr/>
        </p:nvPicPr>
        <p:blipFill>
          <a:blip r:embed="rId2">
            <a:alphaModFix amt="80000"/>
            <a:extLst>
              <a:ext uri="{28A0092B-C50C-407E-A947-70E740481C1C}">
                <a14:useLocalDpi xmlns:a14="http://schemas.microsoft.com/office/drawing/2010/main" val="0"/>
              </a:ext>
            </a:extLst>
          </a:blip>
          <a:srcRect t="39857" r="1" b="15467"/>
          <a:stretch/>
        </p:blipFill>
        <p:spPr>
          <a:xfrm>
            <a:off x="609250" y="429341"/>
            <a:ext cx="5402913" cy="3074947"/>
          </a:xfrm>
          <a:prstGeom prst="rect">
            <a:avLst/>
          </a:prstGeom>
        </p:spPr>
      </p:pic>
      <p:pic>
        <p:nvPicPr>
          <p:cNvPr id="5" name="Content Placeholder 4" descr="Close up of gemstone">
            <a:extLst>
              <a:ext uri="{FF2B5EF4-FFF2-40B4-BE49-F238E27FC236}">
                <a16:creationId xmlns:a16="http://schemas.microsoft.com/office/drawing/2014/main" id="{E8549031-31FB-EECA-9304-DB74EE7F1938}"/>
              </a:ext>
            </a:extLst>
          </p:cNvPr>
          <p:cNvPicPr>
            <a:picLocks noChangeAspect="1"/>
          </p:cNvPicPr>
          <p:nvPr/>
        </p:nvPicPr>
        <p:blipFill>
          <a:blip r:embed="rId3">
            <a:alphaModFix amt="80000"/>
            <a:extLst>
              <a:ext uri="{28A0092B-C50C-407E-A947-70E740481C1C}">
                <a14:useLocalDpi xmlns:a14="http://schemas.microsoft.com/office/drawing/2010/main" val="0"/>
              </a:ext>
            </a:extLst>
          </a:blip>
          <a:srcRect t="15500" r="2" b="8618"/>
          <a:stretch/>
        </p:blipFill>
        <p:spPr>
          <a:xfrm>
            <a:off x="6172199" y="429341"/>
            <a:ext cx="5402913" cy="3074939"/>
          </a:xfrm>
          <a:prstGeom prst="rect">
            <a:avLst/>
          </a:prstGeom>
        </p:spPr>
      </p:pic>
      <p:sp>
        <p:nvSpPr>
          <p:cNvPr id="11" name="Content Placeholder 10">
            <a:extLst>
              <a:ext uri="{FF2B5EF4-FFF2-40B4-BE49-F238E27FC236}">
                <a16:creationId xmlns:a16="http://schemas.microsoft.com/office/drawing/2014/main" id="{8BBE79ED-AFC9-A4AD-BB7C-8AD05128CA8C}"/>
              </a:ext>
            </a:extLst>
          </p:cNvPr>
          <p:cNvSpPr>
            <a:spLocks noGrp="1"/>
          </p:cNvSpPr>
          <p:nvPr>
            <p:ph idx="1"/>
          </p:nvPr>
        </p:nvSpPr>
        <p:spPr>
          <a:xfrm>
            <a:off x="6934200" y="3899662"/>
            <a:ext cx="4419599" cy="2398029"/>
          </a:xfrm>
        </p:spPr>
        <p:txBody>
          <a:bodyPr anchor="ctr">
            <a:normAutofit/>
          </a:bodyPr>
          <a:lstStyle/>
          <a:p>
            <a:pPr marL="0" marR="0">
              <a:spcAft>
                <a:spcPts val="800"/>
              </a:spcAft>
            </a:pPr>
            <a:r>
              <a:rPr lang="en-US" sz="1800" i="1" kern="100" dirty="0">
                <a:ln>
                  <a:noFill/>
                </a:ln>
                <a:solidFill>
                  <a:srgbClr val="FFFFFF"/>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To be the best that you can be, so you can live a life filled with health, wellness and beauty. A life that truly fulfills one’s inner yearnings. </a:t>
            </a:r>
            <a:endParaRPr lang="en-US" sz="1800" i="1"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a:p>
            <a:endParaRPr lang="en-US" sz="1800" dirty="0">
              <a:solidFill>
                <a:srgbClr val="FFFFFF"/>
              </a:solidFill>
            </a:endParaRPr>
          </a:p>
        </p:txBody>
      </p:sp>
    </p:spTree>
    <p:extLst>
      <p:ext uri="{BB962C8B-B14F-4D97-AF65-F5344CB8AC3E}">
        <p14:creationId xmlns:p14="http://schemas.microsoft.com/office/powerpoint/2010/main" val="778078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ame 50">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DFCAC0-544F-12DF-6E98-1F87ED990538}"/>
              </a:ext>
            </a:extLst>
          </p:cNvPr>
          <p:cNvSpPr>
            <a:spLocks noGrp="1"/>
          </p:cNvSpPr>
          <p:nvPr>
            <p:ph type="title"/>
          </p:nvPr>
        </p:nvSpPr>
        <p:spPr>
          <a:xfrm>
            <a:off x="838200" y="857251"/>
            <a:ext cx="4823813" cy="2076450"/>
          </a:xfrm>
        </p:spPr>
        <p:txBody>
          <a:bodyPr anchor="b">
            <a:normAutofit/>
          </a:bodyPr>
          <a:lstStyle/>
          <a:p>
            <a:r>
              <a:rPr lang="en-US" sz="4400" b="1" i="1" dirty="0">
                <a:gradFill flip="none" rotWithShape="1">
                  <a:gsLst>
                    <a:gs pos="0">
                      <a:schemeClr val="accent5">
                        <a:alpha val="70000"/>
                      </a:schemeClr>
                    </a:gs>
                    <a:gs pos="100000">
                      <a:schemeClr val="accent1">
                        <a:alpha val="70000"/>
                      </a:schemeClr>
                    </a:gs>
                  </a:gsLst>
                  <a:lin ang="0" scaled="1"/>
                  <a:tileRect/>
                </a:gradFill>
              </a:rPr>
              <a:t>Our Belief</a:t>
            </a:r>
          </a:p>
        </p:txBody>
      </p:sp>
      <p:sp>
        <p:nvSpPr>
          <p:cNvPr id="11" name="Content Placeholder 10">
            <a:extLst>
              <a:ext uri="{FF2B5EF4-FFF2-40B4-BE49-F238E27FC236}">
                <a16:creationId xmlns:a16="http://schemas.microsoft.com/office/drawing/2014/main" id="{F2D676AD-4589-FA0C-264F-D94D6C3FDCA7}"/>
              </a:ext>
            </a:extLst>
          </p:cNvPr>
          <p:cNvSpPr>
            <a:spLocks noGrp="1"/>
          </p:cNvSpPr>
          <p:nvPr>
            <p:ph idx="1"/>
          </p:nvPr>
        </p:nvSpPr>
        <p:spPr>
          <a:xfrm>
            <a:off x="838200" y="3190875"/>
            <a:ext cx="4823814" cy="2986087"/>
          </a:xfrm>
        </p:spPr>
        <p:txBody>
          <a:bodyPr>
            <a:normAutofit/>
          </a:bodyPr>
          <a:lstStyle/>
          <a:p>
            <a:pPr marL="0" marR="0" indent="0">
              <a:spcAft>
                <a:spcPts val="800"/>
              </a:spcAft>
              <a:buNone/>
            </a:pPr>
            <a:r>
              <a:rPr lang="en-US" sz="1800" i="1" kern="100" dirty="0">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Star of Euphoria believes that in our offering our customers high-quality items at reasonable prices, along with a great customer experience we can create a long-lasting </a:t>
            </a:r>
            <a:r>
              <a:rPr lang="en-US" sz="1800" i="1" dirty="0">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rPr>
              <a:t>relationship</a:t>
            </a:r>
            <a:endParaRPr lang="en-US" sz="1800" i="1" dirty="0">
              <a:solidFill>
                <a:schemeClr val="tx2">
                  <a:alpha val="60000"/>
                </a:schemeClr>
              </a:solidFill>
            </a:endParaRPr>
          </a:p>
        </p:txBody>
      </p:sp>
      <p:pic>
        <p:nvPicPr>
          <p:cNvPr id="7" name="Picture 6" descr="Blue abstract background">
            <a:extLst>
              <a:ext uri="{FF2B5EF4-FFF2-40B4-BE49-F238E27FC236}">
                <a16:creationId xmlns:a16="http://schemas.microsoft.com/office/drawing/2014/main" id="{70AA749F-10D2-4E6E-8AE1-FE00ECA46742}"/>
              </a:ext>
            </a:extLst>
          </p:cNvPr>
          <p:cNvPicPr>
            <a:picLocks noChangeAspect="1"/>
          </p:cNvPicPr>
          <p:nvPr/>
        </p:nvPicPr>
        <p:blipFill>
          <a:blip r:embed="rId2">
            <a:alphaModFix amt="80000"/>
            <a:extLst>
              <a:ext uri="{28A0092B-C50C-407E-A947-70E740481C1C}">
                <a14:useLocalDpi xmlns:a14="http://schemas.microsoft.com/office/drawing/2010/main" val="0"/>
              </a:ext>
            </a:extLst>
          </a:blip>
          <a:srcRect t="9424" b="29747"/>
          <a:stretch/>
        </p:blipFill>
        <p:spPr>
          <a:xfrm>
            <a:off x="6096000" y="486560"/>
            <a:ext cx="5606425" cy="2941431"/>
          </a:xfrm>
          <a:prstGeom prst="rect">
            <a:avLst/>
          </a:prstGeom>
        </p:spPr>
      </p:pic>
      <p:pic>
        <p:nvPicPr>
          <p:cNvPr id="5" name="Content Placeholder 4" descr="Beautiful delicate background mesh fluffy fabric">
            <a:extLst>
              <a:ext uri="{FF2B5EF4-FFF2-40B4-BE49-F238E27FC236}">
                <a16:creationId xmlns:a16="http://schemas.microsoft.com/office/drawing/2014/main" id="{F17B8216-4D72-9169-2F76-22A327CA2C4F}"/>
              </a:ext>
            </a:extLst>
          </p:cNvPr>
          <p:cNvPicPr>
            <a:picLocks noChangeAspect="1"/>
          </p:cNvPicPr>
          <p:nvPr/>
        </p:nvPicPr>
        <p:blipFill>
          <a:blip r:embed="rId3">
            <a:alphaModFix amt="80000"/>
            <a:extLst>
              <a:ext uri="{28A0092B-C50C-407E-A947-70E740481C1C}">
                <a14:useLocalDpi xmlns:a14="http://schemas.microsoft.com/office/drawing/2010/main" val="0"/>
              </a:ext>
            </a:extLst>
          </a:blip>
          <a:srcRect t="21105"/>
          <a:stretch/>
        </p:blipFill>
        <p:spPr>
          <a:xfrm>
            <a:off x="6096000" y="3427991"/>
            <a:ext cx="5606425" cy="2941431"/>
          </a:xfrm>
          <a:prstGeom prst="rect">
            <a:avLst/>
          </a:prstGeom>
        </p:spPr>
      </p:pic>
    </p:spTree>
    <p:extLst>
      <p:ext uri="{BB962C8B-B14F-4D97-AF65-F5344CB8AC3E}">
        <p14:creationId xmlns:p14="http://schemas.microsoft.com/office/powerpoint/2010/main" val="1543930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 name="Frame 84">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7" name="Rectangle 86">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11884203-7A1F-4059-B697-23D53FA8A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A5C31099-1BBD-40CE-BC60-FCE507419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6" name="Freeform: Shape 85">
            <a:extLst>
              <a:ext uri="{FF2B5EF4-FFF2-40B4-BE49-F238E27FC236}">
                <a16:creationId xmlns:a16="http://schemas.microsoft.com/office/drawing/2014/main" id="{AE12D6A8-795F-441C-B70F-F3E0D262F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909" y="1"/>
            <a:ext cx="5770017" cy="2411171"/>
          </a:xfrm>
          <a:custGeom>
            <a:avLst/>
            <a:gdLst>
              <a:gd name="connsiteX0" fmla="*/ 0 w 5770017"/>
              <a:gd name="connsiteY0" fmla="*/ 0 h 2411171"/>
              <a:gd name="connsiteX1" fmla="*/ 5770017 w 5770017"/>
              <a:gd name="connsiteY1" fmla="*/ 0 h 2411171"/>
              <a:gd name="connsiteX2" fmla="*/ 5715824 w 5770017"/>
              <a:gd name="connsiteY2" fmla="*/ 124746 h 2411171"/>
              <a:gd name="connsiteX3" fmla="*/ 4925072 w 5770017"/>
              <a:gd name="connsiteY3" fmla="*/ 1254414 h 2411171"/>
              <a:gd name="connsiteX4" fmla="*/ 125602 w 5770017"/>
              <a:gd name="connsiteY4" fmla="*/ 1864423 h 2411171"/>
              <a:gd name="connsiteX5" fmla="*/ 0 w 5770017"/>
              <a:gd name="connsiteY5" fmla="*/ 1785927 h 241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0017" h="2411171">
                <a:moveTo>
                  <a:pt x="0" y="0"/>
                </a:moveTo>
                <a:lnTo>
                  <a:pt x="5770017" y="0"/>
                </a:lnTo>
                <a:lnTo>
                  <a:pt x="5715824" y="124746"/>
                </a:lnTo>
                <a:cubicBezTo>
                  <a:pt x="5526044" y="533784"/>
                  <a:pt x="5262460" y="917027"/>
                  <a:pt x="4925072" y="1254414"/>
                </a:cubicBezTo>
                <a:cubicBezTo>
                  <a:pt x="3623720" y="2555767"/>
                  <a:pt x="1640148" y="2759102"/>
                  <a:pt x="125602" y="1864423"/>
                </a:cubicBezTo>
                <a:lnTo>
                  <a:pt x="0" y="1785927"/>
                </a:lnTo>
                <a:close/>
              </a:path>
            </a:pathLst>
          </a:custGeom>
          <a:gradFill>
            <a:gsLst>
              <a:gs pos="0">
                <a:schemeClr val="accent2">
                  <a:alpha val="20000"/>
                </a:schemeClr>
              </a:gs>
              <a:gs pos="100000">
                <a:schemeClr val="accent1">
                  <a:alpha val="2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ame 87">
            <a:extLst>
              <a:ext uri="{FF2B5EF4-FFF2-40B4-BE49-F238E27FC236}">
                <a16:creationId xmlns:a16="http://schemas.microsoft.com/office/drawing/2014/main" id="{77E975BE-D56B-41D7-A042-1DB14B6EB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E9966FD-66A3-F7FC-CB92-4B66BC036669}"/>
              </a:ext>
            </a:extLst>
          </p:cNvPr>
          <p:cNvSpPr>
            <a:spLocks noGrp="1"/>
          </p:cNvSpPr>
          <p:nvPr>
            <p:ph type="title"/>
          </p:nvPr>
        </p:nvSpPr>
        <p:spPr>
          <a:xfrm>
            <a:off x="838200" y="1122363"/>
            <a:ext cx="5322618" cy="2387600"/>
          </a:xfrm>
        </p:spPr>
        <p:txBody>
          <a:bodyPr vert="horz" lIns="91440" tIns="45720" rIns="91440" bIns="45720" rtlCol="0" anchor="b">
            <a:normAutofit/>
          </a:bodyPr>
          <a:lstStyle/>
          <a:p>
            <a:pPr marR="0">
              <a:spcAft>
                <a:spcPts val="800"/>
              </a:spcAft>
            </a:pPr>
            <a:r>
              <a:rPr lang="en-US" sz="2600" i="1" dirty="0">
                <a:ln>
                  <a:noFill/>
                </a:ln>
                <a:solidFill>
                  <a:srgbClr val="FFFFFF"/>
                </a:solidFill>
                <a:effectLst>
                  <a:outerShdw blurRad="38100" dist="19050" dir="2700000" algn="tl">
                    <a:schemeClr val="dk1">
                      <a:alpha val="40000"/>
                    </a:schemeClr>
                  </a:outerShdw>
                </a:effectLst>
              </a:rPr>
              <a:t>We look forward to welcoming you to</a:t>
            </a:r>
            <a:r>
              <a:rPr lang="en-US" sz="2600" i="1" dirty="0">
                <a:solidFill>
                  <a:srgbClr val="FFFFFF"/>
                </a:solidFill>
                <a:effectLst>
                  <a:outerShdw blurRad="38100" dist="19050" dir="2700000" algn="tl">
                    <a:schemeClr val="dk1">
                      <a:alpha val="40000"/>
                    </a:schemeClr>
                  </a:outerShdw>
                </a:effectLst>
              </a:rPr>
              <a:t> The</a:t>
            </a:r>
            <a:r>
              <a:rPr lang="en-US" sz="2600" i="1" dirty="0">
                <a:ln>
                  <a:noFill/>
                </a:ln>
                <a:solidFill>
                  <a:srgbClr val="FFFFFF"/>
                </a:solidFill>
                <a:effectLst>
                  <a:outerShdw blurRad="38100" dist="19050" dir="2700000" algn="tl">
                    <a:schemeClr val="dk1">
                      <a:alpha val="40000"/>
                    </a:schemeClr>
                  </a:outerShdw>
                </a:effectLst>
              </a:rPr>
              <a:t> Star of Euphoria Gift Shop and introducing you to our world of spiritual fulfillment, joy and well-being.</a:t>
            </a:r>
            <a:br>
              <a:rPr lang="en-US" sz="2600" i="1" dirty="0">
                <a:solidFill>
                  <a:srgbClr val="FFFFFF"/>
                </a:solidFill>
                <a:effectLst/>
              </a:rPr>
            </a:br>
            <a:endParaRPr lang="en-US" sz="2600" i="1" dirty="0">
              <a:solidFill>
                <a:srgbClr val="FFFFFF"/>
              </a:solidFill>
            </a:endParaRPr>
          </a:p>
        </p:txBody>
      </p:sp>
      <p:pic>
        <p:nvPicPr>
          <p:cNvPr id="11" name="Video 10" title="Stack Stones In The River">
            <a:hlinkClick r:id="" action="ppaction://media"/>
            <a:extLst>
              <a:ext uri="{FF2B5EF4-FFF2-40B4-BE49-F238E27FC236}">
                <a16:creationId xmlns:a16="http://schemas.microsoft.com/office/drawing/2014/main" id="{34ED5A5C-F9F3-3FA4-B7A9-645BD2187CF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alphaModFix amt="80000"/>
          </a:blip>
          <a:stretch>
            <a:fillRect/>
          </a:stretch>
        </p:blipFill>
        <p:spPr>
          <a:xfrm>
            <a:off x="6774261" y="2212892"/>
            <a:ext cx="4415451" cy="2483690"/>
          </a:xfrm>
          <a:prstGeom prst="rect">
            <a:avLst/>
          </a:prstGeom>
        </p:spPr>
      </p:pic>
    </p:spTree>
    <p:extLst>
      <p:ext uri="{BB962C8B-B14F-4D97-AF65-F5344CB8AC3E}">
        <p14:creationId xmlns:p14="http://schemas.microsoft.com/office/powerpoint/2010/main" val="179244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2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9B36E71-93BD-4984-AC9C-CC9FB9CC0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A767031-C99F-4567-B7D9-353331C779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3FEDEE9-12A6-4011-A532-8071D6086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57C37CE9-19CE-49DF-A887-2214EBB1F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7EF84E8E-7E93-4DEE-BCFB-2AE29098B5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9046502B-E9B6-4225-B8EE-BC5D64468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2C1261-9E7B-3361-C5AA-753C844A80F0}"/>
              </a:ext>
            </a:extLst>
          </p:cNvPr>
          <p:cNvSpPr>
            <a:spLocks noGrp="1"/>
          </p:cNvSpPr>
          <p:nvPr>
            <p:ph type="title"/>
          </p:nvPr>
        </p:nvSpPr>
        <p:spPr>
          <a:xfrm>
            <a:off x="838199" y="3899661"/>
            <a:ext cx="5872993" cy="2398029"/>
          </a:xfrm>
        </p:spPr>
        <p:txBody>
          <a:bodyPr anchor="ctr">
            <a:normAutofit/>
          </a:bodyPr>
          <a:lstStyle/>
          <a:p>
            <a:r>
              <a:rPr lang="en-US" sz="4400" b="1" i="1" dirty="0">
                <a:solidFill>
                  <a:srgbClr val="FFFFFF"/>
                </a:solidFill>
              </a:rPr>
              <a:t>Conclusion</a:t>
            </a:r>
          </a:p>
        </p:txBody>
      </p:sp>
      <p:pic>
        <p:nvPicPr>
          <p:cNvPr id="7" name="Video 6" title="Flowing mountain stream">
            <a:hlinkClick r:id="" action="ppaction://media"/>
            <a:extLst>
              <a:ext uri="{FF2B5EF4-FFF2-40B4-BE49-F238E27FC236}">
                <a16:creationId xmlns:a16="http://schemas.microsoft.com/office/drawing/2014/main" id="{48E0800E-4E8C-85C5-BE03-9F82D989D6ED}"/>
              </a:ext>
            </a:extLst>
          </p:cNvPr>
          <p:cNvPicPr>
            <a:picLocks noChangeAspect="1"/>
          </p:cNvPicPr>
          <p:nvPr>
            <a:videoFile r:link="rId2"/>
            <p:extLst>
              <p:ext uri="{DAA4B4D4-6D71-4841-9C94-3DE7FCFB9230}">
                <p14:media xmlns:p14="http://schemas.microsoft.com/office/powerpoint/2010/main" r:embed="rId1"/>
              </p:ext>
            </p:extLst>
          </p:nvPr>
        </p:nvPicPr>
        <p:blipFill>
          <a:blip r:embed="rId6">
            <a:alphaModFix amt="80000"/>
          </a:blip>
          <a:stretch>
            <a:fillRect/>
          </a:stretch>
        </p:blipFill>
        <p:spPr>
          <a:xfrm>
            <a:off x="609250" y="429341"/>
            <a:ext cx="5402913" cy="3039138"/>
          </a:xfrm>
          <a:prstGeom prst="rect">
            <a:avLst/>
          </a:prstGeom>
        </p:spPr>
      </p:pic>
      <p:pic>
        <p:nvPicPr>
          <p:cNvPr id="9" name="Video 8" title="Ocean Waves In The Shore">
            <a:hlinkClick r:id="" action="ppaction://media"/>
            <a:extLst>
              <a:ext uri="{FF2B5EF4-FFF2-40B4-BE49-F238E27FC236}">
                <a16:creationId xmlns:a16="http://schemas.microsoft.com/office/drawing/2014/main" id="{0ADF0AE8-2308-3424-B7C1-3323B76EE8AC}"/>
              </a:ext>
            </a:extLst>
          </p:cNvPr>
          <p:cNvPicPr>
            <a:picLocks noChangeAspect="1"/>
          </p:cNvPicPr>
          <p:nvPr>
            <a:videoFile r:link="rId4"/>
            <p:extLst>
              <p:ext uri="{DAA4B4D4-6D71-4841-9C94-3DE7FCFB9230}">
                <p14:media xmlns:p14="http://schemas.microsoft.com/office/powerpoint/2010/main" r:embed="rId3"/>
              </p:ext>
            </p:extLst>
          </p:nvPr>
        </p:nvPicPr>
        <p:blipFill>
          <a:blip r:embed="rId7">
            <a:alphaModFix amt="80000"/>
          </a:blip>
          <a:stretch>
            <a:fillRect/>
          </a:stretch>
        </p:blipFill>
        <p:spPr>
          <a:xfrm>
            <a:off x="6172199" y="429341"/>
            <a:ext cx="5402913" cy="3039138"/>
          </a:xfrm>
          <a:prstGeom prst="rect">
            <a:avLst/>
          </a:prstGeom>
        </p:spPr>
      </p:pic>
      <p:sp>
        <p:nvSpPr>
          <p:cNvPr id="3" name="Content Placeholder 2">
            <a:extLst>
              <a:ext uri="{FF2B5EF4-FFF2-40B4-BE49-F238E27FC236}">
                <a16:creationId xmlns:a16="http://schemas.microsoft.com/office/drawing/2014/main" id="{A48B31F5-91CF-E923-5CFE-9F5D8884F43B}"/>
              </a:ext>
            </a:extLst>
          </p:cNvPr>
          <p:cNvSpPr>
            <a:spLocks noGrp="1"/>
          </p:cNvSpPr>
          <p:nvPr>
            <p:ph idx="1"/>
          </p:nvPr>
        </p:nvSpPr>
        <p:spPr>
          <a:xfrm>
            <a:off x="3820886" y="3899662"/>
            <a:ext cx="7532913" cy="2398029"/>
          </a:xfrm>
        </p:spPr>
        <p:txBody>
          <a:bodyPr anchor="ctr">
            <a:normAutofit/>
          </a:bodyPr>
          <a:lstStyle/>
          <a:p>
            <a:pPr marL="0" marR="0" indent="0">
              <a:lnSpc>
                <a:spcPct val="107000"/>
              </a:lnSpc>
              <a:spcAft>
                <a:spcPts val="800"/>
              </a:spcAft>
              <a:buNone/>
            </a:pPr>
            <a:r>
              <a:rPr lang="en-US" sz="1800" i="1" kern="100" dirty="0">
                <a:solidFill>
                  <a:srgbClr val="000000"/>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Dare to Enter and </a:t>
            </a:r>
            <a:r>
              <a:rPr lang="en-US" sz="1800" i="1" kern="100" dirty="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Experience your Spirits’ Euphoria. The Star of </a:t>
            </a:r>
            <a:r>
              <a:rPr lang="en-US" sz="1800" i="1" dirty="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rPr>
              <a:t>Euphoria Gift Shop aims to provide unique items that inspire, motivate and nurture the spirit. </a:t>
            </a:r>
            <a:endParaRPr lang="en-US" sz="1800" i="1" dirty="0">
              <a:solidFill>
                <a:srgbClr val="FFFFFF"/>
              </a:solidFill>
            </a:endParaRPr>
          </a:p>
        </p:txBody>
      </p:sp>
    </p:spTree>
    <p:extLst>
      <p:ext uri="{BB962C8B-B14F-4D97-AF65-F5344CB8AC3E}">
        <p14:creationId xmlns:p14="http://schemas.microsoft.com/office/powerpoint/2010/main" val="343204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17" fill="hold"/>
                                        <p:tgtEl>
                                          <p:spTgt spid="9"/>
                                        </p:tgtEl>
                                      </p:cBhvr>
                                    </p:cmd>
                                  </p:childTnLst>
                                </p:cTn>
                              </p:par>
                              <p:par>
                                <p:cTn id="7" presetID="1" presetClass="mediacall" presetSubtype="0" fill="hold" nodeType="withEffect">
                                  <p:stCondLst>
                                    <p:cond delay="0"/>
                                  </p:stCondLst>
                                  <p:childTnLst>
                                    <p:cmd type="call" cmd="playFrom(0.0)">
                                      <p:cBhvr>
                                        <p:cTn id="8" dur="57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repeatCount="indefinite" fill="hold" display="0">
                  <p:stCondLst>
                    <p:cond delay="indefinite"/>
                  </p:stCondLst>
                </p:cTn>
                <p:tgtEl>
                  <p:spTgt spid="7"/>
                </p:tgtEl>
              </p:cMediaNode>
            </p:vide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vol="80000" mute="1">
                <p:cTn id="15" repeatCount="indefinite" fill="hold" display="0">
                  <p:stCondLst>
                    <p:cond delay="indefinite"/>
                  </p:stCondLst>
                </p:cTn>
                <p:tgtEl>
                  <p:spTgt spid="9"/>
                </p:tgtEl>
              </p:cMediaNode>
            </p:video>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ame 9">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1884203-7A1F-4059-B697-23D53FA8A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5C31099-1BBD-40CE-BC60-FCE507419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7">
            <a:extLst>
              <a:ext uri="{FF2B5EF4-FFF2-40B4-BE49-F238E27FC236}">
                <a16:creationId xmlns:a16="http://schemas.microsoft.com/office/drawing/2014/main" id="{AE12D6A8-795F-441C-B70F-F3E0D262F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909" y="1"/>
            <a:ext cx="5770017" cy="2411171"/>
          </a:xfrm>
          <a:custGeom>
            <a:avLst/>
            <a:gdLst>
              <a:gd name="connsiteX0" fmla="*/ 0 w 5770017"/>
              <a:gd name="connsiteY0" fmla="*/ 0 h 2411171"/>
              <a:gd name="connsiteX1" fmla="*/ 5770017 w 5770017"/>
              <a:gd name="connsiteY1" fmla="*/ 0 h 2411171"/>
              <a:gd name="connsiteX2" fmla="*/ 5715824 w 5770017"/>
              <a:gd name="connsiteY2" fmla="*/ 124746 h 2411171"/>
              <a:gd name="connsiteX3" fmla="*/ 4925072 w 5770017"/>
              <a:gd name="connsiteY3" fmla="*/ 1254414 h 2411171"/>
              <a:gd name="connsiteX4" fmla="*/ 125602 w 5770017"/>
              <a:gd name="connsiteY4" fmla="*/ 1864423 h 2411171"/>
              <a:gd name="connsiteX5" fmla="*/ 0 w 5770017"/>
              <a:gd name="connsiteY5" fmla="*/ 1785927 h 241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0017" h="2411171">
                <a:moveTo>
                  <a:pt x="0" y="0"/>
                </a:moveTo>
                <a:lnTo>
                  <a:pt x="5770017" y="0"/>
                </a:lnTo>
                <a:lnTo>
                  <a:pt x="5715824" y="124746"/>
                </a:lnTo>
                <a:cubicBezTo>
                  <a:pt x="5526044" y="533784"/>
                  <a:pt x="5262460" y="917027"/>
                  <a:pt x="4925072" y="1254414"/>
                </a:cubicBezTo>
                <a:cubicBezTo>
                  <a:pt x="3623720" y="2555767"/>
                  <a:pt x="1640148" y="2759102"/>
                  <a:pt x="125602" y="1864423"/>
                </a:cubicBezTo>
                <a:lnTo>
                  <a:pt x="0" y="1785927"/>
                </a:lnTo>
                <a:close/>
              </a:path>
            </a:pathLst>
          </a:custGeom>
          <a:gradFill>
            <a:gsLst>
              <a:gs pos="0">
                <a:schemeClr val="accent2">
                  <a:alpha val="20000"/>
                </a:schemeClr>
              </a:gs>
              <a:gs pos="100000">
                <a:schemeClr val="accent1">
                  <a:alpha val="2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ame 19">
            <a:extLst>
              <a:ext uri="{FF2B5EF4-FFF2-40B4-BE49-F238E27FC236}">
                <a16:creationId xmlns:a16="http://schemas.microsoft.com/office/drawing/2014/main" id="{77E975BE-D56B-41D7-A042-1DB14B6EB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3D314E9-5F16-12F5-E8B4-6536080F65AF}"/>
              </a:ext>
            </a:extLst>
          </p:cNvPr>
          <p:cNvSpPr>
            <a:spLocks noGrp="1"/>
          </p:cNvSpPr>
          <p:nvPr>
            <p:ph type="title"/>
          </p:nvPr>
        </p:nvSpPr>
        <p:spPr>
          <a:xfrm>
            <a:off x="838200" y="1122363"/>
            <a:ext cx="5322618" cy="2387600"/>
          </a:xfrm>
        </p:spPr>
        <p:txBody>
          <a:bodyPr vert="horz" lIns="91440" tIns="45720" rIns="91440" bIns="45720" rtlCol="0" anchor="b">
            <a:normAutofit/>
          </a:bodyPr>
          <a:lstStyle/>
          <a:p>
            <a:r>
              <a:rPr lang="en-US" sz="5400">
                <a:solidFill>
                  <a:srgbClr val="FFFFFF"/>
                </a:solidFill>
              </a:rPr>
              <a:t>The Beginning…</a:t>
            </a:r>
          </a:p>
        </p:txBody>
      </p:sp>
      <p:pic>
        <p:nvPicPr>
          <p:cNvPr id="5" name="Video 4" title="Steaming Coffee Cup">
            <a:hlinkClick r:id="" action="ppaction://media"/>
            <a:extLst>
              <a:ext uri="{FF2B5EF4-FFF2-40B4-BE49-F238E27FC236}">
                <a16:creationId xmlns:a16="http://schemas.microsoft.com/office/drawing/2014/main" id="{5D109D09-0338-BD55-BC6F-C650918A5E9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alphaModFix amt="80000"/>
          </a:blip>
          <a:stretch>
            <a:fillRect/>
          </a:stretch>
        </p:blipFill>
        <p:spPr>
          <a:xfrm>
            <a:off x="6774261" y="2212892"/>
            <a:ext cx="4415451" cy="2483690"/>
          </a:xfrm>
          <a:prstGeom prst="rect">
            <a:avLst/>
          </a:prstGeom>
        </p:spPr>
      </p:pic>
    </p:spTree>
    <p:extLst>
      <p:ext uri="{BB962C8B-B14F-4D97-AF65-F5344CB8AC3E}">
        <p14:creationId xmlns:p14="http://schemas.microsoft.com/office/powerpoint/2010/main" val="400574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86356A-01F5-A03C-1CF7-2CFF9CD47A3A}"/>
              </a:ext>
            </a:extLst>
          </p:cNvPr>
          <p:cNvSpPr>
            <a:spLocks noGrp="1"/>
          </p:cNvSpPr>
          <p:nvPr>
            <p:ph type="title"/>
          </p:nvPr>
        </p:nvSpPr>
        <p:spPr>
          <a:xfrm>
            <a:off x="838201" y="857251"/>
            <a:ext cx="5914937" cy="2076450"/>
          </a:xfrm>
        </p:spPr>
        <p:txBody>
          <a:bodyPr anchor="b">
            <a:normAutofit/>
          </a:bodyPr>
          <a:lstStyle/>
          <a:p>
            <a:r>
              <a:rPr lang="en-US" sz="4400" b="1" i="1" dirty="0">
                <a:gradFill flip="none" rotWithShape="1">
                  <a:gsLst>
                    <a:gs pos="0">
                      <a:schemeClr val="accent5">
                        <a:alpha val="70000"/>
                      </a:schemeClr>
                    </a:gs>
                    <a:gs pos="100000">
                      <a:schemeClr val="accent1">
                        <a:alpha val="70000"/>
                      </a:schemeClr>
                    </a:gs>
                  </a:gsLst>
                  <a:lin ang="0" scaled="1"/>
                  <a:tileRect/>
                </a:gradFill>
              </a:rPr>
              <a:t>Press Release</a:t>
            </a:r>
          </a:p>
        </p:txBody>
      </p:sp>
      <p:sp>
        <p:nvSpPr>
          <p:cNvPr id="3" name="Content Placeholder 2">
            <a:extLst>
              <a:ext uri="{FF2B5EF4-FFF2-40B4-BE49-F238E27FC236}">
                <a16:creationId xmlns:a16="http://schemas.microsoft.com/office/drawing/2014/main" id="{82D76AD2-6946-3CB0-46B0-D40E5BBFD946}"/>
              </a:ext>
            </a:extLst>
          </p:cNvPr>
          <p:cNvSpPr>
            <a:spLocks noGrp="1"/>
          </p:cNvSpPr>
          <p:nvPr>
            <p:ph idx="1"/>
          </p:nvPr>
        </p:nvSpPr>
        <p:spPr>
          <a:xfrm>
            <a:off x="838200" y="3190875"/>
            <a:ext cx="5914938" cy="2986087"/>
          </a:xfrm>
        </p:spPr>
        <p:txBody>
          <a:bodyPr>
            <a:normAutofit/>
          </a:bodyPr>
          <a:lstStyle/>
          <a:p>
            <a:pPr marL="0" marR="0" indent="0">
              <a:lnSpc>
                <a:spcPct val="100000"/>
              </a:lnSpc>
              <a:spcAft>
                <a:spcPts val="800"/>
              </a:spcAft>
              <a:buNone/>
            </a:pPr>
            <a:r>
              <a:rPr lang="en-US" sz="1400" b="1" i="1" kern="100" dirty="0">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Star of Euphoria celebrates Its Grand Opening with a Special Online Event. A New Venture Begins!  Come Explore Your Spirits Euphoria with our enchanting gifts.</a:t>
            </a:r>
          </a:p>
          <a:p>
            <a:pPr marL="0" marR="0">
              <a:lnSpc>
                <a:spcPct val="100000"/>
              </a:lnSpc>
              <a:spcAft>
                <a:spcPts val="800"/>
              </a:spcAft>
            </a:pPr>
            <a:r>
              <a:rPr lang="en-US" sz="1400" b="1" i="1" dirty="0">
                <a:hlinkClick r:id="rId3"/>
              </a:rPr>
              <a:t>Metaphysical and Holistic Education | Syra-</a:t>
            </a:r>
            <a:r>
              <a:rPr lang="en-US" sz="1400" b="1" i="1" dirty="0" err="1">
                <a:hlinkClick r:id="rId3"/>
              </a:rPr>
              <a:t>Marys</a:t>
            </a:r>
            <a:r>
              <a:rPr lang="en-US" sz="1400" b="1" i="1" dirty="0">
                <a:hlinkClick r:id="rId3"/>
              </a:rPr>
              <a:t> Institute</a:t>
            </a:r>
            <a:endParaRPr lang="en-US" sz="1400" b="1" i="1" kern="100" dirty="0">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cs typeface="Times New Roman" panose="02020603050405020304" pitchFamily="18" charset="0"/>
            </a:endParaRPr>
          </a:p>
          <a:p>
            <a:pPr marL="0" marR="0">
              <a:lnSpc>
                <a:spcPct val="100000"/>
              </a:lnSpc>
              <a:spcAft>
                <a:spcPts val="800"/>
              </a:spcAft>
            </a:pPr>
            <a:r>
              <a:rPr lang="en-US" sz="1400" b="1" i="1" dirty="0">
                <a:hlinkClick r:id="rId4"/>
              </a:rPr>
              <a:t>Home | My Site 2</a:t>
            </a:r>
            <a:endParaRPr lang="en-US" sz="1400" b="1" i="1" kern="100" dirty="0">
              <a:solidFill>
                <a:schemeClr val="tx2">
                  <a:alpha val="6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0000"/>
              </a:lnSpc>
              <a:spcAft>
                <a:spcPts val="800"/>
              </a:spcAft>
              <a:buNone/>
            </a:pPr>
            <a:r>
              <a:rPr lang="en-US" sz="1400" b="1" i="1" kern="100" dirty="0">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This grand opening event will feature 50% off on all items and a free gift, highlighting our commitment to provide unique items that inspire, motivate and nurture the spirit. It is our mission and desire to emanate love and light in our products that bring joy and well-being to our clients.</a:t>
            </a:r>
            <a:endParaRPr lang="en-US" sz="1400" b="1" i="1" kern="100" dirty="0">
              <a:solidFill>
                <a:schemeClr val="tx2">
                  <a:alpha val="60000"/>
                </a:schemeClr>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0000"/>
              </a:lnSpc>
            </a:pPr>
            <a:endParaRPr lang="en-US" sz="700" dirty="0">
              <a:solidFill>
                <a:schemeClr val="tx2">
                  <a:alpha val="60000"/>
                </a:schemeClr>
              </a:solidFill>
            </a:endParaRPr>
          </a:p>
        </p:txBody>
      </p:sp>
      <p:pic>
        <p:nvPicPr>
          <p:cNvPr id="5" name="Picture 4" descr="Flying blue balloons on white background">
            <a:extLst>
              <a:ext uri="{FF2B5EF4-FFF2-40B4-BE49-F238E27FC236}">
                <a16:creationId xmlns:a16="http://schemas.microsoft.com/office/drawing/2014/main" id="{C32C90C9-0E94-CBCE-339F-E88D914F712D}"/>
              </a:ext>
            </a:extLst>
          </p:cNvPr>
          <p:cNvPicPr>
            <a:picLocks noChangeAspect="1"/>
          </p:cNvPicPr>
          <p:nvPr/>
        </p:nvPicPr>
        <p:blipFill>
          <a:blip r:embed="rId5"/>
          <a:srcRect l="18708" r="9077"/>
          <a:stretch/>
        </p:blipFill>
        <p:spPr>
          <a:xfrm>
            <a:off x="7236476" y="1"/>
            <a:ext cx="4952475" cy="6858000"/>
          </a:xfrm>
          <a:prstGeom prst="rect">
            <a:avLst/>
          </a:prstGeom>
        </p:spPr>
      </p:pic>
    </p:spTree>
    <p:extLst>
      <p:ext uri="{BB962C8B-B14F-4D97-AF65-F5344CB8AC3E}">
        <p14:creationId xmlns:p14="http://schemas.microsoft.com/office/powerpoint/2010/main" val="943934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Frame 29">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19B36E71-93BD-4984-AC9C-CC9FB9CC0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A767031-C99F-4567-B7D9-353331C779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3FEDEE9-12A6-4011-A532-8071D6086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57C37CE9-19CE-49DF-A887-2214EBB1F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7EF84E8E-7E93-4DEE-BCFB-2AE29098B5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9046502B-E9B6-4225-B8EE-BC5D64468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1A214D-A547-347C-5915-73BBE954B6F2}"/>
              </a:ext>
            </a:extLst>
          </p:cNvPr>
          <p:cNvSpPr>
            <a:spLocks noGrp="1"/>
          </p:cNvSpPr>
          <p:nvPr>
            <p:ph type="title"/>
          </p:nvPr>
        </p:nvSpPr>
        <p:spPr>
          <a:xfrm>
            <a:off x="155447" y="3905879"/>
            <a:ext cx="6555745" cy="2398029"/>
          </a:xfrm>
        </p:spPr>
        <p:txBody>
          <a:bodyPr vert="horz" lIns="91440" tIns="45720" rIns="91440" bIns="45720" rtlCol="0" anchor="t">
            <a:normAutofit fontScale="90000"/>
          </a:bodyPr>
          <a:lstStyle/>
          <a:p>
            <a:pPr marR="0">
              <a:spcAft>
                <a:spcPts val="800"/>
              </a:spcAft>
            </a:pPr>
            <a:r>
              <a:rPr lang="en-US" sz="1100" dirty="0">
                <a:ln>
                  <a:noFill/>
                </a:ln>
                <a:solidFill>
                  <a:srgbClr val="FFFFFF"/>
                </a:solidFill>
                <a:effectLst>
                  <a:outerShdw blurRad="38100" dist="19050" dir="2700000" algn="tl">
                    <a:schemeClr val="dk1">
                      <a:alpha val="40000"/>
                    </a:schemeClr>
                  </a:outerShdw>
                </a:effectLst>
              </a:rPr>
              <a:t>“</a:t>
            </a:r>
            <a:r>
              <a:rPr lang="en-US" sz="2000" b="1" i="1" dirty="0">
                <a:ln>
                  <a:noFill/>
                </a:ln>
                <a:solidFill>
                  <a:srgbClr val="FFFFFF"/>
                </a:solidFill>
                <a:effectLst>
                  <a:outerShdw blurRad="38100" dist="19050" dir="2700000" algn="tl">
                    <a:schemeClr val="dk1">
                      <a:alpha val="40000"/>
                    </a:schemeClr>
                  </a:outerShdw>
                </a:effectLst>
              </a:rPr>
              <a:t>I am excited to announce that Star of Euphoria products are designed to inspire your way to your inner light. Experience your Spirits’ Euphoria with our enchanting gifts. The Star of Euphoria Gift Shop aims to provide unique items that inspire, motivate and nurture the spirit. It is our mission and desire to emanate love and light in our products so that they can bring joy and peace to our clients. We have a variety of crystals, gemstones jewelry, oracle cards, meditation aids, dreamcatchers, angel figurines, colorful scented candles and gift baskets and much more to enchant you.” Saiyra-Mary Jane Akbar, Owner</a:t>
            </a:r>
            <a:br>
              <a:rPr lang="en-US" sz="2000" b="1" i="1" dirty="0">
                <a:solidFill>
                  <a:srgbClr val="FFFFFF"/>
                </a:solidFill>
                <a:effectLst/>
              </a:rPr>
            </a:br>
            <a:endParaRPr lang="en-US" sz="2000" b="1" i="1" dirty="0">
              <a:solidFill>
                <a:srgbClr val="FFFFFF"/>
              </a:solidFill>
            </a:endParaRPr>
          </a:p>
        </p:txBody>
      </p:sp>
      <p:sp>
        <p:nvSpPr>
          <p:cNvPr id="44" name="Rectangle 43">
            <a:extLst>
              <a:ext uri="{FF2B5EF4-FFF2-40B4-BE49-F238E27FC236}">
                <a16:creationId xmlns:a16="http://schemas.microsoft.com/office/drawing/2014/main" id="{2D500B59-4CB5-4E11-9A7B-D19B4BA14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3594019"/>
          </a:xfrm>
          <a:prstGeom prst="rect">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Stacked stones in raked sand">
            <a:extLst>
              <a:ext uri="{FF2B5EF4-FFF2-40B4-BE49-F238E27FC236}">
                <a16:creationId xmlns:a16="http://schemas.microsoft.com/office/drawing/2014/main" id="{AD47A8C0-BF5F-DAE0-D708-A4C1AB4B5037}"/>
              </a:ext>
            </a:extLst>
          </p:cNvPr>
          <p:cNvPicPr>
            <a:picLocks noChangeAspect="1"/>
          </p:cNvPicPr>
          <p:nvPr/>
        </p:nvPicPr>
        <p:blipFill>
          <a:blip r:embed="rId2">
            <a:alphaModFix amt="60000"/>
            <a:extLst>
              <a:ext uri="{28A0092B-C50C-407E-A947-70E740481C1C}">
                <a14:useLocalDpi xmlns:a14="http://schemas.microsoft.com/office/drawing/2010/main" val="0"/>
              </a:ext>
            </a:extLst>
          </a:blip>
          <a:srcRect t="30194" r="-1" b="25631"/>
          <a:stretch/>
        </p:blipFill>
        <p:spPr>
          <a:xfrm>
            <a:off x="20" y="663"/>
            <a:ext cx="12188932" cy="3594019"/>
          </a:xfrm>
          <a:prstGeom prst="rect">
            <a:avLst/>
          </a:prstGeom>
        </p:spPr>
      </p:pic>
      <p:sp>
        <p:nvSpPr>
          <p:cNvPr id="27" name="Content Placeholder 26">
            <a:extLst>
              <a:ext uri="{FF2B5EF4-FFF2-40B4-BE49-F238E27FC236}">
                <a16:creationId xmlns:a16="http://schemas.microsoft.com/office/drawing/2014/main" id="{9F0E36D1-B499-0616-E36D-F10EA2DC894E}"/>
              </a:ext>
            </a:extLst>
          </p:cNvPr>
          <p:cNvSpPr>
            <a:spLocks noGrp="1"/>
          </p:cNvSpPr>
          <p:nvPr>
            <p:ph sz="half" idx="2"/>
          </p:nvPr>
        </p:nvSpPr>
        <p:spPr>
          <a:xfrm>
            <a:off x="6934200" y="3905880"/>
            <a:ext cx="4419599" cy="2398029"/>
          </a:xfrm>
        </p:spPr>
        <p:txBody>
          <a:bodyPr vert="horz" lIns="91440" tIns="45720" rIns="91440" bIns="45720" rtlCol="0" anchor="t">
            <a:normAutofit/>
          </a:bodyPr>
          <a:lstStyle/>
          <a:p>
            <a:pPr marL="0" marR="0">
              <a:lnSpc>
                <a:spcPct val="107000"/>
              </a:lnSpc>
              <a:spcAft>
                <a:spcPts val="800"/>
              </a:spcAft>
            </a:pPr>
            <a:r>
              <a:rPr lang="en-US" sz="1800" b="1" i="1" kern="100" dirty="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Join us to celebrate a milestone in our journey and enjoy a day filled with surprises and delightful experiences. We look forward to welcoming you to Star of Euphoria Gift Shop and introducing you to our world of spiritual fulfillment, joy and well-being.</a:t>
            </a:r>
            <a:endParaRPr lang="en-US" sz="1800" b="1" i="1"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dirty="0">
              <a:solidFill>
                <a:srgbClr val="FFFFFF"/>
              </a:solidFill>
            </a:endParaRPr>
          </a:p>
        </p:txBody>
      </p:sp>
    </p:spTree>
    <p:extLst>
      <p:ext uri="{BB962C8B-B14F-4D97-AF65-F5344CB8AC3E}">
        <p14:creationId xmlns:p14="http://schemas.microsoft.com/office/powerpoint/2010/main" val="712514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Frame 27">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id="{19B36E71-93BD-4984-AC9C-CC9FB9CC0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ame 31">
            <a:extLst>
              <a:ext uri="{FF2B5EF4-FFF2-40B4-BE49-F238E27FC236}">
                <a16:creationId xmlns:a16="http://schemas.microsoft.com/office/drawing/2014/main" id="{1566AC62-7AC7-4ED5-A03D-E28AC560E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6FD29D-E432-6A4F-5B75-3E3437DABE4C}"/>
              </a:ext>
            </a:extLst>
          </p:cNvPr>
          <p:cNvSpPr>
            <a:spLocks noGrp="1"/>
          </p:cNvSpPr>
          <p:nvPr>
            <p:ph type="title"/>
          </p:nvPr>
        </p:nvSpPr>
        <p:spPr>
          <a:xfrm>
            <a:off x="838199" y="3893769"/>
            <a:ext cx="10864225" cy="2319306"/>
          </a:xfrm>
        </p:spPr>
        <p:txBody>
          <a:bodyPr vert="horz" lIns="91440" tIns="45720" rIns="91440" bIns="45720" rtlCol="0" anchor="t">
            <a:normAutofit/>
          </a:bodyPr>
          <a:lstStyle/>
          <a:p>
            <a:pPr marR="0">
              <a:spcAft>
                <a:spcPts val="800"/>
              </a:spcAft>
            </a:pPr>
            <a:r>
              <a:rPr lang="en-US" sz="1800" dirty="0">
                <a:ln>
                  <a:noFill/>
                </a:ln>
                <a:gradFill flip="none" rotWithShape="1">
                  <a:gsLst>
                    <a:gs pos="0">
                      <a:schemeClr val="accent5">
                        <a:alpha val="70000"/>
                      </a:schemeClr>
                    </a:gs>
                    <a:gs pos="100000">
                      <a:schemeClr val="accent1">
                        <a:alpha val="70000"/>
                      </a:schemeClr>
                    </a:gs>
                  </a:gsLst>
                  <a:lin ang="0" scaled="1"/>
                  <a:tileRect/>
                </a:gradFill>
                <a:effectLst>
                  <a:outerShdw blurRad="38100" dist="19050" dir="2700000" algn="tl">
                    <a:schemeClr val="dk1">
                      <a:alpha val="40000"/>
                    </a:schemeClr>
                  </a:outerShdw>
                </a:effectLst>
              </a:rPr>
              <a:t>“</a:t>
            </a:r>
            <a:r>
              <a:rPr lang="en-US" sz="1800" b="1" i="1" dirty="0">
                <a:ln>
                  <a:noFill/>
                </a:ln>
                <a:gradFill flip="none" rotWithShape="1">
                  <a:gsLst>
                    <a:gs pos="0">
                      <a:schemeClr val="accent5">
                        <a:alpha val="70000"/>
                      </a:schemeClr>
                    </a:gs>
                    <a:gs pos="100000">
                      <a:schemeClr val="accent1">
                        <a:alpha val="70000"/>
                      </a:schemeClr>
                    </a:gs>
                  </a:gsLst>
                  <a:lin ang="0" scaled="1"/>
                  <a:tileRect/>
                </a:gradFill>
                <a:effectLst>
                  <a:outerShdw blurRad="38100" dist="19050" dir="2700000" algn="tl">
                    <a:schemeClr val="dk1">
                      <a:alpha val="40000"/>
                    </a:schemeClr>
                  </a:outerShdw>
                </a:effectLst>
              </a:rPr>
              <a:t>If the dream is in your heart, then you’re meant to pursue it! I sincerely believe that we’re given </a:t>
            </a:r>
            <a:br>
              <a:rPr lang="en-US" sz="1800" b="1" i="1" dirty="0">
                <a:gradFill flip="none" rotWithShape="1">
                  <a:gsLst>
                    <a:gs pos="0">
                      <a:schemeClr val="accent5">
                        <a:alpha val="70000"/>
                      </a:schemeClr>
                    </a:gs>
                    <a:gs pos="100000">
                      <a:schemeClr val="accent1">
                        <a:alpha val="70000"/>
                      </a:schemeClr>
                    </a:gs>
                  </a:gsLst>
                  <a:lin ang="0" scaled="1"/>
                  <a:tileRect/>
                </a:gradFill>
                <a:effectLst/>
              </a:rPr>
            </a:br>
            <a:r>
              <a:rPr lang="en-US" sz="1800" b="1" i="1" dirty="0">
                <a:ln>
                  <a:noFill/>
                </a:ln>
                <a:gradFill flip="none" rotWithShape="1">
                  <a:gsLst>
                    <a:gs pos="0">
                      <a:schemeClr val="accent5">
                        <a:alpha val="70000"/>
                      </a:schemeClr>
                    </a:gs>
                    <a:gs pos="100000">
                      <a:schemeClr val="accent1">
                        <a:alpha val="70000"/>
                      </a:schemeClr>
                    </a:gs>
                  </a:gsLst>
                  <a:lin ang="0" scaled="1"/>
                  <a:tileRect/>
                </a:gradFill>
                <a:effectLst>
                  <a:outerShdw blurRad="38100" dist="19050" dir="2700000" algn="tl">
                    <a:schemeClr val="dk1">
                      <a:alpha val="40000"/>
                    </a:schemeClr>
                  </a:outerShdw>
                </a:effectLst>
              </a:rPr>
              <a:t>certain desires on purpose, because those feelings will show us the path we’re supposed to walk. </a:t>
            </a:r>
            <a:br>
              <a:rPr lang="en-US" sz="1800" b="1" i="1" dirty="0">
                <a:gradFill flip="none" rotWithShape="1">
                  <a:gsLst>
                    <a:gs pos="0">
                      <a:schemeClr val="accent5">
                        <a:alpha val="70000"/>
                      </a:schemeClr>
                    </a:gs>
                    <a:gs pos="100000">
                      <a:schemeClr val="accent1">
                        <a:alpha val="70000"/>
                      </a:schemeClr>
                    </a:gs>
                  </a:gsLst>
                  <a:lin ang="0" scaled="1"/>
                  <a:tileRect/>
                </a:gradFill>
                <a:effectLst/>
              </a:rPr>
            </a:br>
            <a:r>
              <a:rPr lang="en-US" sz="1800" b="1" i="1" dirty="0">
                <a:ln>
                  <a:noFill/>
                </a:ln>
                <a:gradFill flip="none" rotWithShape="1">
                  <a:gsLst>
                    <a:gs pos="0">
                      <a:schemeClr val="accent5">
                        <a:alpha val="70000"/>
                      </a:schemeClr>
                    </a:gs>
                    <a:gs pos="100000">
                      <a:schemeClr val="accent1">
                        <a:alpha val="70000"/>
                      </a:schemeClr>
                    </a:gs>
                  </a:gsLst>
                  <a:lin ang="0" scaled="1"/>
                  <a:tileRect/>
                </a:gradFill>
                <a:effectLst>
                  <a:outerShdw blurRad="38100" dist="19050" dir="2700000" algn="tl">
                    <a:schemeClr val="dk1">
                      <a:alpha val="40000"/>
                    </a:schemeClr>
                  </a:outerShdw>
                </a:effectLst>
              </a:rPr>
              <a:t>If you’re at the beginning of your path here today, welcome aboard!” </a:t>
            </a:r>
            <a:br>
              <a:rPr lang="en-US" sz="1800" b="1" i="1" dirty="0">
                <a:ln>
                  <a:noFill/>
                </a:ln>
                <a:gradFill flip="none" rotWithShape="1">
                  <a:gsLst>
                    <a:gs pos="0">
                      <a:schemeClr val="accent5">
                        <a:alpha val="70000"/>
                      </a:schemeClr>
                    </a:gs>
                    <a:gs pos="100000">
                      <a:schemeClr val="accent1">
                        <a:alpha val="70000"/>
                      </a:schemeClr>
                    </a:gs>
                  </a:gsLst>
                  <a:lin ang="0" scaled="1"/>
                  <a:tileRect/>
                </a:gradFill>
                <a:effectLst>
                  <a:outerShdw blurRad="38100" dist="19050" dir="2700000" algn="tl">
                    <a:schemeClr val="dk1">
                      <a:alpha val="40000"/>
                    </a:schemeClr>
                  </a:outerShdw>
                </a:effectLst>
              </a:rPr>
            </a:br>
            <a:r>
              <a:rPr lang="en-US" sz="1800" b="1" i="1" u="sng" dirty="0">
                <a:ln>
                  <a:noFill/>
                </a:ln>
                <a:gradFill flip="none" rotWithShape="1">
                  <a:gsLst>
                    <a:gs pos="0">
                      <a:schemeClr val="accent5">
                        <a:alpha val="70000"/>
                      </a:schemeClr>
                    </a:gs>
                    <a:gs pos="100000">
                      <a:schemeClr val="accent1">
                        <a:alpha val="70000"/>
                      </a:schemeClr>
                    </a:gs>
                  </a:gsLst>
                  <a:lin ang="0" scaled="1"/>
                  <a:tileRect/>
                </a:gradFill>
                <a:effectLst>
                  <a:outerShdw blurRad="38100" dist="19050" dir="2700000" algn="tl">
                    <a:schemeClr val="dk1">
                      <a:alpha val="40000"/>
                    </a:schemeClr>
                  </a:outerShdw>
                </a:effectLst>
                <a:hlinkClick r:id="rId2"/>
              </a:rPr>
              <a:t>www.jennstevens.com/how-to-start-a-spiritual-business/</a:t>
            </a:r>
            <a:br>
              <a:rPr lang="en-US" sz="1800" b="1" i="1" dirty="0">
                <a:gradFill flip="none" rotWithShape="1">
                  <a:gsLst>
                    <a:gs pos="0">
                      <a:schemeClr val="accent5">
                        <a:alpha val="70000"/>
                      </a:schemeClr>
                    </a:gs>
                    <a:gs pos="100000">
                      <a:schemeClr val="accent1">
                        <a:alpha val="70000"/>
                      </a:schemeClr>
                    </a:gs>
                  </a:gsLst>
                  <a:lin ang="0" scaled="1"/>
                  <a:tileRect/>
                </a:gradFill>
                <a:effectLst/>
              </a:rPr>
            </a:br>
            <a:endParaRPr lang="en-US" sz="1800" b="1" i="1" dirty="0">
              <a:gradFill flip="none" rotWithShape="1">
                <a:gsLst>
                  <a:gs pos="0">
                    <a:schemeClr val="accent5">
                      <a:alpha val="70000"/>
                    </a:schemeClr>
                  </a:gs>
                  <a:gs pos="100000">
                    <a:schemeClr val="accent1">
                      <a:alpha val="70000"/>
                    </a:schemeClr>
                  </a:gs>
                </a:gsLst>
                <a:lin ang="0" scaled="1"/>
                <a:tileRect/>
              </a:gradFill>
            </a:endParaRPr>
          </a:p>
        </p:txBody>
      </p:sp>
      <p:pic>
        <p:nvPicPr>
          <p:cNvPr id="6" name="Content Placeholder 5" descr="Mossy waterfall">
            <a:extLst>
              <a:ext uri="{FF2B5EF4-FFF2-40B4-BE49-F238E27FC236}">
                <a16:creationId xmlns:a16="http://schemas.microsoft.com/office/drawing/2014/main" id="{4AC88D7B-3B07-B426-9DFB-415AC05F3C9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21584" r="1" b="35789"/>
          <a:stretch/>
        </p:blipFill>
        <p:spPr>
          <a:xfrm>
            <a:off x="490506" y="487252"/>
            <a:ext cx="11211919" cy="3190217"/>
          </a:xfrm>
          <a:prstGeom prst="rect">
            <a:avLst/>
          </a:prstGeom>
        </p:spPr>
      </p:pic>
      <p:sp>
        <p:nvSpPr>
          <p:cNvPr id="3" name="Content Placeholder 2">
            <a:extLst>
              <a:ext uri="{FF2B5EF4-FFF2-40B4-BE49-F238E27FC236}">
                <a16:creationId xmlns:a16="http://schemas.microsoft.com/office/drawing/2014/main" id="{8AD876FA-0F5C-98EC-D6E2-73ABE2D0CCAA}"/>
              </a:ext>
            </a:extLst>
          </p:cNvPr>
          <p:cNvSpPr>
            <a:spLocks noGrp="1"/>
          </p:cNvSpPr>
          <p:nvPr>
            <p:ph sz="half" idx="1"/>
          </p:nvPr>
        </p:nvSpPr>
        <p:spPr>
          <a:xfrm>
            <a:off x="6976085" y="3893770"/>
            <a:ext cx="4377714" cy="2319306"/>
          </a:xfrm>
        </p:spPr>
        <p:txBody>
          <a:bodyPr vert="horz" lIns="91440" tIns="45720" rIns="91440" bIns="45720" rtlCol="0" anchor="t">
            <a:normAutofit/>
          </a:bodyPr>
          <a:lstStyle/>
          <a:p>
            <a:pPr marL="0" marR="0">
              <a:spcAft>
                <a:spcPts val="800"/>
              </a:spcAft>
            </a:pPr>
            <a:endParaRPr lang="en-US" sz="1800" dirty="0">
              <a:solidFill>
                <a:schemeClr val="tx2">
                  <a:alpha val="60000"/>
                </a:schemeClr>
              </a:solidFill>
              <a:effectLst/>
            </a:endParaRPr>
          </a:p>
          <a:p>
            <a:endParaRPr lang="en-US" sz="1800" dirty="0">
              <a:solidFill>
                <a:schemeClr val="tx2">
                  <a:alpha val="60000"/>
                </a:schemeClr>
              </a:solidFill>
            </a:endParaRPr>
          </a:p>
        </p:txBody>
      </p:sp>
    </p:spTree>
    <p:extLst>
      <p:ext uri="{BB962C8B-B14F-4D97-AF65-F5344CB8AC3E}">
        <p14:creationId xmlns:p14="http://schemas.microsoft.com/office/powerpoint/2010/main" val="2357590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6E45848-BEDA-4F24-9C4E-DA2120958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B2BB8117-A903-442C-9223-A4FEB85C3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C59300B8-3117-43F8-9F8E-68DB9F002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1AFAE680-42C1-4104-B74F-B0A8F1FB2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828A8BA9-B3FE-4C96-A0A1-72A0D2C85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ame 47">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1A8417-2A43-42C3-BEAD-95B98220F8EF}"/>
              </a:ext>
            </a:extLst>
          </p:cNvPr>
          <p:cNvSpPr>
            <a:spLocks noGrp="1"/>
          </p:cNvSpPr>
          <p:nvPr>
            <p:ph type="title"/>
          </p:nvPr>
        </p:nvSpPr>
        <p:spPr>
          <a:xfrm>
            <a:off x="838201" y="857251"/>
            <a:ext cx="5428375" cy="2076450"/>
          </a:xfrm>
        </p:spPr>
        <p:txBody>
          <a:bodyPr anchor="b">
            <a:normAutofit/>
          </a:bodyPr>
          <a:lstStyle/>
          <a:p>
            <a:r>
              <a:rPr lang="en-US" sz="4400" b="1" i="1" dirty="0">
                <a:solidFill>
                  <a:srgbClr val="FFFFFF"/>
                </a:solidFill>
              </a:rPr>
              <a:t>Target Markets</a:t>
            </a:r>
          </a:p>
        </p:txBody>
      </p:sp>
      <p:sp>
        <p:nvSpPr>
          <p:cNvPr id="28" name="Content Placeholder 27">
            <a:extLst>
              <a:ext uri="{FF2B5EF4-FFF2-40B4-BE49-F238E27FC236}">
                <a16:creationId xmlns:a16="http://schemas.microsoft.com/office/drawing/2014/main" id="{A3019913-9194-A135-11D3-CF0FBE7EF095}"/>
              </a:ext>
            </a:extLst>
          </p:cNvPr>
          <p:cNvSpPr>
            <a:spLocks noGrp="1"/>
          </p:cNvSpPr>
          <p:nvPr>
            <p:ph idx="1"/>
          </p:nvPr>
        </p:nvSpPr>
        <p:spPr>
          <a:xfrm>
            <a:off x="838200" y="3190876"/>
            <a:ext cx="5428375" cy="2809874"/>
          </a:xfrm>
        </p:spPr>
        <p:txBody>
          <a:bodyPr>
            <a:normAutofit/>
          </a:bodyPr>
          <a:lstStyle/>
          <a:p>
            <a:r>
              <a:rPr lang="en-US" sz="2000" b="1" i="1" dirty="0">
                <a:solidFill>
                  <a:srgbClr val="FFFFFF"/>
                </a:solidFill>
              </a:rPr>
              <a:t>-Spiritual Seekers</a:t>
            </a:r>
          </a:p>
          <a:p>
            <a:r>
              <a:rPr lang="en-US" sz="2000" b="1" i="1" dirty="0">
                <a:solidFill>
                  <a:srgbClr val="FFFFFF"/>
                </a:solidFill>
              </a:rPr>
              <a:t>-Yoga and Meditation Practitioners</a:t>
            </a:r>
          </a:p>
          <a:p>
            <a:r>
              <a:rPr lang="en-US" sz="2000" b="1" i="1" dirty="0">
                <a:solidFill>
                  <a:srgbClr val="FFFFFF"/>
                </a:solidFill>
              </a:rPr>
              <a:t>-Energy and Holistic Wellness Seekers</a:t>
            </a:r>
          </a:p>
          <a:p>
            <a:r>
              <a:rPr lang="en-US" sz="2000" b="1" i="1" dirty="0">
                <a:solidFill>
                  <a:srgbClr val="FFFFFF"/>
                </a:solidFill>
              </a:rPr>
              <a:t>-New Age Groups</a:t>
            </a:r>
          </a:p>
          <a:p>
            <a:r>
              <a:rPr lang="en-US" sz="2000" b="1" i="1" dirty="0">
                <a:solidFill>
                  <a:srgbClr val="FFFFFF"/>
                </a:solidFill>
              </a:rPr>
              <a:t>-Gift Shoppers</a:t>
            </a:r>
          </a:p>
          <a:p>
            <a:r>
              <a:rPr lang="en-US" sz="2000" b="1" i="1" dirty="0">
                <a:solidFill>
                  <a:srgbClr val="FFFFFF"/>
                </a:solidFill>
              </a:rPr>
              <a:t>-Wiccan Community</a:t>
            </a:r>
          </a:p>
        </p:txBody>
      </p:sp>
      <p:pic>
        <p:nvPicPr>
          <p:cNvPr id="7" name="Content Placeholder 6" descr="Sunlit cove of water">
            <a:extLst>
              <a:ext uri="{FF2B5EF4-FFF2-40B4-BE49-F238E27FC236}">
                <a16:creationId xmlns:a16="http://schemas.microsoft.com/office/drawing/2014/main" id="{8C896677-98B3-82DF-C4CC-AEFC403D2496}"/>
              </a:ext>
            </a:extLst>
          </p:cNvPr>
          <p:cNvPicPr>
            <a:picLocks noChangeAspect="1"/>
          </p:cNvPicPr>
          <p:nvPr/>
        </p:nvPicPr>
        <p:blipFill>
          <a:blip r:embed="rId2">
            <a:alphaModFix amt="80000"/>
            <a:extLst>
              <a:ext uri="{28A0092B-C50C-407E-A947-70E740481C1C}">
                <a14:useLocalDpi xmlns:a14="http://schemas.microsoft.com/office/drawing/2010/main" val="0"/>
              </a:ext>
            </a:extLst>
          </a:blip>
          <a:stretch>
            <a:fillRect/>
          </a:stretch>
        </p:blipFill>
        <p:spPr>
          <a:xfrm>
            <a:off x="6943924" y="914401"/>
            <a:ext cx="4380110" cy="2463812"/>
          </a:xfrm>
          <a:prstGeom prst="rect">
            <a:avLst/>
          </a:prstGeom>
        </p:spPr>
      </p:pic>
      <p:pic>
        <p:nvPicPr>
          <p:cNvPr id="5" name="Content Placeholder 4" descr="Feathers and beads waving in breeze">
            <a:extLst>
              <a:ext uri="{FF2B5EF4-FFF2-40B4-BE49-F238E27FC236}">
                <a16:creationId xmlns:a16="http://schemas.microsoft.com/office/drawing/2014/main" id="{DB8CC2F5-944B-9FC5-EB6E-8A4F0FD0B32F}"/>
              </a:ext>
            </a:extLst>
          </p:cNvPr>
          <p:cNvPicPr>
            <a:picLocks noChangeAspect="1"/>
          </p:cNvPicPr>
          <p:nvPr/>
        </p:nvPicPr>
        <p:blipFill>
          <a:blip r:embed="rId3">
            <a:alphaModFix amt="80000"/>
            <a:extLst>
              <a:ext uri="{28A0092B-C50C-407E-A947-70E740481C1C}">
                <a14:useLocalDpi xmlns:a14="http://schemas.microsoft.com/office/drawing/2010/main" val="0"/>
              </a:ext>
            </a:extLst>
          </a:blip>
          <a:srcRect t="17873" r="-1" b="29707"/>
          <a:stretch/>
        </p:blipFill>
        <p:spPr>
          <a:xfrm>
            <a:off x="6695514" y="4089973"/>
            <a:ext cx="4628521" cy="1364763"/>
          </a:xfrm>
          <a:prstGeom prst="rect">
            <a:avLst/>
          </a:prstGeom>
        </p:spPr>
      </p:pic>
    </p:spTree>
    <p:extLst>
      <p:ext uri="{BB962C8B-B14F-4D97-AF65-F5344CB8AC3E}">
        <p14:creationId xmlns:p14="http://schemas.microsoft.com/office/powerpoint/2010/main" val="3246618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ame 46">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9172DC-BC11-043D-B0CF-10079192737C}"/>
              </a:ext>
            </a:extLst>
          </p:cNvPr>
          <p:cNvSpPr>
            <a:spLocks noGrp="1"/>
          </p:cNvSpPr>
          <p:nvPr>
            <p:ph type="title"/>
          </p:nvPr>
        </p:nvSpPr>
        <p:spPr>
          <a:xfrm>
            <a:off x="838200" y="857251"/>
            <a:ext cx="5890590" cy="2076450"/>
          </a:xfrm>
        </p:spPr>
        <p:txBody>
          <a:bodyPr anchor="b">
            <a:normAutofit/>
          </a:bodyPr>
          <a:lstStyle/>
          <a:p>
            <a:r>
              <a:rPr lang="en-US" sz="4400" b="1" i="1" dirty="0">
                <a:gradFill flip="none" rotWithShape="1">
                  <a:gsLst>
                    <a:gs pos="0">
                      <a:schemeClr val="accent5">
                        <a:alpha val="70000"/>
                      </a:schemeClr>
                    </a:gs>
                    <a:gs pos="100000">
                      <a:schemeClr val="accent1">
                        <a:alpha val="70000"/>
                      </a:schemeClr>
                    </a:gs>
                  </a:gsLst>
                  <a:lin ang="0" scaled="1"/>
                  <a:tileRect/>
                </a:gradFill>
              </a:rPr>
              <a:t>Euphoria</a:t>
            </a:r>
          </a:p>
        </p:txBody>
      </p:sp>
      <p:sp>
        <p:nvSpPr>
          <p:cNvPr id="33" name="Content Placeholder 8">
            <a:extLst>
              <a:ext uri="{FF2B5EF4-FFF2-40B4-BE49-F238E27FC236}">
                <a16:creationId xmlns:a16="http://schemas.microsoft.com/office/drawing/2014/main" id="{FBDD500E-78D7-D454-B4CE-544C090C539D}"/>
              </a:ext>
            </a:extLst>
          </p:cNvPr>
          <p:cNvSpPr>
            <a:spLocks noGrp="1"/>
          </p:cNvSpPr>
          <p:nvPr>
            <p:ph idx="1"/>
          </p:nvPr>
        </p:nvSpPr>
        <p:spPr>
          <a:xfrm>
            <a:off x="838199" y="3190875"/>
            <a:ext cx="5890591" cy="2986087"/>
          </a:xfrm>
        </p:spPr>
        <p:txBody>
          <a:bodyPr>
            <a:normAutofit/>
          </a:bodyPr>
          <a:lstStyle/>
          <a:p>
            <a:pPr marL="0" marR="0">
              <a:lnSpc>
                <a:spcPct val="100000"/>
              </a:lnSpc>
              <a:spcAft>
                <a:spcPts val="800"/>
              </a:spcAft>
            </a:pPr>
            <a:r>
              <a:rPr lang="en-US" sz="1300" b="1" i="1" kern="100" dirty="0">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Definition from the Oxford Languages, </a:t>
            </a:r>
            <a:r>
              <a:rPr lang="en-US" sz="1300" b="1" i="1" u="sng" kern="100" dirty="0">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hlinkClick r:id="rId2"/>
              </a:rPr>
              <a:t>www.languages.oup.com/google-dictionary-en/</a:t>
            </a:r>
            <a:r>
              <a:rPr lang="en-US" sz="1300" b="1" i="1" u="sng" kern="100" dirty="0">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  </a:t>
            </a:r>
            <a:r>
              <a:rPr lang="en-US" sz="1300" b="1" i="1" kern="100" dirty="0">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describes Euphoria as “A feeling or state of intense excitement and happiness.”</a:t>
            </a:r>
            <a:endParaRPr lang="en-US" sz="1300" b="1" i="1" kern="100" dirty="0">
              <a:solidFill>
                <a:schemeClr val="tx2">
                  <a:alpha val="6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Aft>
                <a:spcPts val="800"/>
              </a:spcAft>
            </a:pPr>
            <a:r>
              <a:rPr lang="en-US" sz="1300" b="1" i="1" kern="100" dirty="0">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Origin Greek, from </a:t>
            </a:r>
            <a:r>
              <a:rPr lang="en-US" sz="1300" b="1" i="1" kern="100" dirty="0" err="1">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Euphoros</a:t>
            </a:r>
            <a:r>
              <a:rPr lang="en-US" sz="1300" b="1" i="1" kern="100" dirty="0">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 ‘borne well, health’</a:t>
            </a:r>
            <a:endParaRPr lang="en-US" sz="1300" b="1" i="1" kern="100" dirty="0">
              <a:solidFill>
                <a:schemeClr val="tx2">
                  <a:alpha val="6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Aft>
                <a:spcPts val="800"/>
              </a:spcAft>
            </a:pPr>
            <a:r>
              <a:rPr lang="en-US" sz="1300" b="1" i="1" kern="100" dirty="0">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Ref. from En.wikipedia.org/wiki/Euphoria</a:t>
            </a:r>
            <a:endParaRPr lang="en-US" sz="1300" b="1" i="1" kern="100" dirty="0">
              <a:solidFill>
                <a:schemeClr val="tx2">
                  <a:alpha val="6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0000"/>
              </a:lnSpc>
              <a:spcAft>
                <a:spcPts val="800"/>
              </a:spcAft>
              <a:buNone/>
            </a:pPr>
            <a:r>
              <a:rPr lang="en-US" sz="1300" b="1" i="1" kern="100" dirty="0">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“Euphoria (</a:t>
            </a:r>
            <a:r>
              <a:rPr lang="en-US" sz="1300" b="1" i="1" kern="100" dirty="0" err="1">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yoo</a:t>
            </a:r>
            <a:r>
              <a:rPr lang="en-US" sz="1300" b="1" i="1" kern="100" dirty="0">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-for-</a:t>
            </a:r>
            <a:r>
              <a:rPr lang="en-US" sz="1300" b="1" i="1" kern="100" dirty="0" err="1">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ee</a:t>
            </a:r>
            <a:r>
              <a:rPr lang="en-US" sz="1300" b="1" i="1" kern="100" dirty="0">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-a) is the experience (or affect) of pleasure or excitement and intense feelings of well-being and happiness. Certain and intense feelings of well-being and happiness. Certain natural rewards and social activities, such as aerobic exercise, laughter, listening to or making music and dancing, can induce a state of euphoria.”</a:t>
            </a:r>
            <a:endParaRPr lang="en-US" sz="1300" b="1" i="1" kern="100" dirty="0">
              <a:solidFill>
                <a:schemeClr val="tx2">
                  <a:alpha val="60000"/>
                </a:schemeClr>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0000"/>
              </a:lnSpc>
            </a:pPr>
            <a:endParaRPr lang="en-US" sz="1300" dirty="0">
              <a:solidFill>
                <a:schemeClr val="tx2">
                  <a:alpha val="60000"/>
                </a:schemeClr>
              </a:solidFill>
            </a:endParaRPr>
          </a:p>
        </p:txBody>
      </p:sp>
      <p:pic>
        <p:nvPicPr>
          <p:cNvPr id="5" name="Content Placeholder 4" descr="Soft pink peach ombre">
            <a:extLst>
              <a:ext uri="{FF2B5EF4-FFF2-40B4-BE49-F238E27FC236}">
                <a16:creationId xmlns:a16="http://schemas.microsoft.com/office/drawing/2014/main" id="{9A7CA4D9-E052-0769-A476-25646D748413}"/>
              </a:ext>
            </a:extLst>
          </p:cNvPr>
          <p:cNvPicPr>
            <a:picLocks noChangeAspect="1"/>
          </p:cNvPicPr>
          <p:nvPr/>
        </p:nvPicPr>
        <p:blipFill>
          <a:blip r:embed="rId3">
            <a:extLst>
              <a:ext uri="{28A0092B-C50C-407E-A947-70E740481C1C}">
                <a14:useLocalDpi xmlns:a14="http://schemas.microsoft.com/office/drawing/2010/main" val="0"/>
              </a:ext>
            </a:extLst>
          </a:blip>
          <a:srcRect l="10061" r="13997" b="-1"/>
          <a:stretch/>
        </p:blipFill>
        <p:spPr>
          <a:xfrm>
            <a:off x="7236477" y="488577"/>
            <a:ext cx="4465948" cy="5880845"/>
          </a:xfrm>
          <a:prstGeom prst="rect">
            <a:avLst/>
          </a:prstGeom>
        </p:spPr>
      </p:pic>
    </p:spTree>
    <p:extLst>
      <p:ext uri="{BB962C8B-B14F-4D97-AF65-F5344CB8AC3E}">
        <p14:creationId xmlns:p14="http://schemas.microsoft.com/office/powerpoint/2010/main" val="2428959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19B36E71-93BD-4984-AC9C-CC9FB9CC0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ame 48">
            <a:extLst>
              <a:ext uri="{FF2B5EF4-FFF2-40B4-BE49-F238E27FC236}">
                <a16:creationId xmlns:a16="http://schemas.microsoft.com/office/drawing/2014/main" id="{1566AC62-7AC7-4ED5-A03D-E28AC560E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188E21-FA8C-73E3-6719-A9B3D11DF92C}"/>
              </a:ext>
            </a:extLst>
          </p:cNvPr>
          <p:cNvSpPr>
            <a:spLocks noGrp="1"/>
          </p:cNvSpPr>
          <p:nvPr>
            <p:ph type="title"/>
          </p:nvPr>
        </p:nvSpPr>
        <p:spPr>
          <a:xfrm>
            <a:off x="838200" y="3893769"/>
            <a:ext cx="5992550" cy="2319306"/>
          </a:xfrm>
        </p:spPr>
        <p:txBody>
          <a:bodyPr anchor="t">
            <a:normAutofit/>
          </a:bodyPr>
          <a:lstStyle/>
          <a:p>
            <a:r>
              <a:rPr lang="en-US" sz="4400" dirty="0">
                <a:gradFill flip="none" rotWithShape="1">
                  <a:gsLst>
                    <a:gs pos="0">
                      <a:schemeClr val="accent5">
                        <a:alpha val="70000"/>
                      </a:schemeClr>
                    </a:gs>
                    <a:gs pos="100000">
                      <a:schemeClr val="accent1">
                        <a:alpha val="70000"/>
                      </a:schemeClr>
                    </a:gs>
                  </a:gsLst>
                  <a:lin ang="0" scaled="1"/>
                  <a:tileRect/>
                </a:gradFill>
              </a:rPr>
              <a:t>Stars</a:t>
            </a:r>
          </a:p>
        </p:txBody>
      </p:sp>
      <p:pic>
        <p:nvPicPr>
          <p:cNvPr id="6" name="Content Placeholder 5" descr="Gold star shaped foil cutouts suspended in midair">
            <a:extLst>
              <a:ext uri="{FF2B5EF4-FFF2-40B4-BE49-F238E27FC236}">
                <a16:creationId xmlns:a16="http://schemas.microsoft.com/office/drawing/2014/main" id="{4ABC7FFB-E35E-43DF-FFEA-ADC41E9827D9}"/>
              </a:ext>
            </a:extLst>
          </p:cNvPr>
          <p:cNvPicPr>
            <a:picLocks noChangeAspect="1"/>
          </p:cNvPicPr>
          <p:nvPr/>
        </p:nvPicPr>
        <p:blipFill>
          <a:blip r:embed="rId3">
            <a:extLst>
              <a:ext uri="{28A0092B-C50C-407E-A947-70E740481C1C}">
                <a14:useLocalDpi xmlns:a14="http://schemas.microsoft.com/office/drawing/2010/main" val="0"/>
              </a:ext>
            </a:extLst>
          </a:blip>
          <a:srcRect t="6257" r="1" b="65290"/>
          <a:stretch/>
        </p:blipFill>
        <p:spPr>
          <a:xfrm>
            <a:off x="490506" y="487251"/>
            <a:ext cx="11211919" cy="5891777"/>
          </a:xfrm>
          <a:prstGeom prst="rect">
            <a:avLst/>
          </a:prstGeom>
        </p:spPr>
      </p:pic>
      <p:sp>
        <p:nvSpPr>
          <p:cNvPr id="27" name="Content Placeholder 26">
            <a:extLst>
              <a:ext uri="{FF2B5EF4-FFF2-40B4-BE49-F238E27FC236}">
                <a16:creationId xmlns:a16="http://schemas.microsoft.com/office/drawing/2014/main" id="{0F211BE2-78FA-1798-D72C-6212158A2767}"/>
              </a:ext>
            </a:extLst>
          </p:cNvPr>
          <p:cNvSpPr>
            <a:spLocks noGrp="1"/>
          </p:cNvSpPr>
          <p:nvPr>
            <p:ph idx="1"/>
          </p:nvPr>
        </p:nvSpPr>
        <p:spPr>
          <a:xfrm>
            <a:off x="6976085" y="3893770"/>
            <a:ext cx="4377714" cy="2319306"/>
          </a:xfrm>
        </p:spPr>
        <p:txBody>
          <a:bodyPr anchor="t">
            <a:normAutofit/>
          </a:bodyPr>
          <a:lstStyle/>
          <a:p>
            <a:pPr marL="0" marR="0" indent="0">
              <a:spcAft>
                <a:spcPts val="800"/>
              </a:spcAft>
              <a:buNone/>
            </a:pPr>
            <a:r>
              <a:rPr lang="en-US" sz="1800" kern="100" dirty="0">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i="1" kern="100" dirty="0">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Stars are heavenly bodies, planets, a luminous point in the sky-A light to guiding.</a:t>
            </a:r>
            <a:endParaRPr lang="en-US" sz="1800" b="1" i="1" kern="100" dirty="0">
              <a:solidFill>
                <a:schemeClr val="tx2">
                  <a:alpha val="60000"/>
                </a:schemeClr>
              </a:solidFill>
              <a:effectLst/>
              <a:latin typeface="Aptos" panose="020B0004020202020204" pitchFamily="34" charset="0"/>
              <a:ea typeface="Aptos" panose="020B0004020202020204" pitchFamily="34" charset="0"/>
              <a:cs typeface="Times New Roman" panose="02020603050405020304" pitchFamily="18" charset="0"/>
            </a:endParaRPr>
          </a:p>
          <a:p>
            <a:endParaRPr lang="en-US" sz="1800" dirty="0">
              <a:solidFill>
                <a:schemeClr val="tx2">
                  <a:alpha val="60000"/>
                </a:schemeClr>
              </a:solidFill>
            </a:endParaRPr>
          </a:p>
        </p:txBody>
      </p:sp>
    </p:spTree>
    <p:extLst>
      <p:ext uri="{BB962C8B-B14F-4D97-AF65-F5344CB8AC3E}">
        <p14:creationId xmlns:p14="http://schemas.microsoft.com/office/powerpoint/2010/main" val="1680311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ame 15">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E6F753-ACE2-97C5-0328-E6E3C4AF80F1}"/>
              </a:ext>
            </a:extLst>
          </p:cNvPr>
          <p:cNvSpPr>
            <a:spLocks noGrp="1"/>
          </p:cNvSpPr>
          <p:nvPr>
            <p:ph type="title"/>
          </p:nvPr>
        </p:nvSpPr>
        <p:spPr>
          <a:xfrm>
            <a:off x="838199" y="857251"/>
            <a:ext cx="4581525" cy="2076450"/>
          </a:xfrm>
        </p:spPr>
        <p:txBody>
          <a:bodyPr anchor="b">
            <a:normAutofit fontScale="90000"/>
          </a:bodyPr>
          <a:lstStyle/>
          <a:p>
            <a:pPr marL="0" marR="0">
              <a:spcAft>
                <a:spcPts val="800"/>
              </a:spcAft>
            </a:pPr>
            <a:r>
              <a:rPr lang="en-US" sz="1800" b="1" i="1" kern="100" dirty="0">
                <a:ln>
                  <a:noFill/>
                </a:ln>
                <a:gradFill flip="none" rotWithShape="1">
                  <a:gsLst>
                    <a:gs pos="0">
                      <a:schemeClr val="accent5">
                        <a:alpha val="70000"/>
                      </a:schemeClr>
                    </a:gs>
                    <a:gs pos="100000">
                      <a:schemeClr val="accent1">
                        <a:alpha val="70000"/>
                      </a:schemeClr>
                    </a:gs>
                  </a:gsLst>
                  <a:lin ang="0" scaled="1"/>
                  <a:tileRect/>
                </a:gra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Star Symbolism from the same website.</a:t>
            </a:r>
            <a:br>
              <a:rPr lang="en-US" sz="1800" b="1" i="1" kern="100" dirty="0">
                <a:ln>
                  <a:noFill/>
                </a:ln>
                <a:gradFill flip="none" rotWithShape="1">
                  <a:gsLst>
                    <a:gs pos="0">
                      <a:schemeClr val="accent5">
                        <a:alpha val="70000"/>
                      </a:schemeClr>
                    </a:gs>
                    <a:gs pos="100000">
                      <a:schemeClr val="accent1">
                        <a:alpha val="70000"/>
                      </a:schemeClr>
                    </a:gs>
                  </a:gsLst>
                  <a:lin ang="0" scaled="1"/>
                  <a:tileRect/>
                </a:gra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br>
            <a:br>
              <a:rPr lang="en-US" sz="1800" b="1" i="1" kern="100" dirty="0">
                <a:gradFill flip="none" rotWithShape="1">
                  <a:gsLst>
                    <a:gs pos="0">
                      <a:schemeClr val="accent5">
                        <a:alpha val="70000"/>
                      </a:schemeClr>
                    </a:gs>
                    <a:gs pos="100000">
                      <a:schemeClr val="accent1">
                        <a:alpha val="70000"/>
                      </a:schemeClr>
                    </a:gs>
                  </a:gsLst>
                  <a:lin ang="0" scaled="1"/>
                  <a:tileRect/>
                </a:gradFill>
                <a:effectLst/>
                <a:latin typeface="Aptos" panose="020B0004020202020204" pitchFamily="34" charset="0"/>
                <a:ea typeface="Aptos" panose="020B0004020202020204" pitchFamily="34" charset="0"/>
                <a:cs typeface="Times New Roman" panose="02020603050405020304" pitchFamily="18" charset="0"/>
              </a:rPr>
            </a:br>
            <a:r>
              <a:rPr lang="en-US" sz="1800" b="1" i="1" kern="100" dirty="0">
                <a:ln>
                  <a:noFill/>
                </a:ln>
                <a:gradFill flip="none" rotWithShape="1">
                  <a:gsLst>
                    <a:gs pos="0">
                      <a:schemeClr val="accent5">
                        <a:alpha val="70000"/>
                      </a:schemeClr>
                    </a:gs>
                    <a:gs pos="100000">
                      <a:schemeClr val="accent1">
                        <a:alpha val="70000"/>
                      </a:schemeClr>
                    </a:gs>
                  </a:gsLst>
                  <a:lin ang="0" scaled="1"/>
                  <a:tileRect/>
                </a:gra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“Something you may not have heard before is the belief that humans are actually made from </a:t>
            </a:r>
            <a:br>
              <a:rPr lang="en-US" sz="1800" b="1" i="1" kern="100" dirty="0">
                <a:gradFill flip="none" rotWithShape="1">
                  <a:gsLst>
                    <a:gs pos="0">
                      <a:schemeClr val="accent5">
                        <a:alpha val="70000"/>
                      </a:schemeClr>
                    </a:gs>
                    <a:gs pos="100000">
                      <a:schemeClr val="accent1">
                        <a:alpha val="70000"/>
                      </a:schemeClr>
                    </a:gs>
                  </a:gsLst>
                  <a:lin ang="0" scaled="1"/>
                  <a:tileRect/>
                </a:gradFill>
                <a:effectLst/>
                <a:latin typeface="Aptos" panose="020B0004020202020204" pitchFamily="34" charset="0"/>
                <a:ea typeface="Aptos" panose="020B0004020202020204" pitchFamily="34" charset="0"/>
                <a:cs typeface="Times New Roman" panose="02020603050405020304" pitchFamily="18" charset="0"/>
              </a:rPr>
            </a:br>
            <a:r>
              <a:rPr lang="en-US" sz="1800" b="1" i="1" kern="100" dirty="0">
                <a:ln>
                  <a:noFill/>
                </a:ln>
                <a:gradFill flip="none" rotWithShape="1">
                  <a:gsLst>
                    <a:gs pos="0">
                      <a:schemeClr val="accent5">
                        <a:alpha val="70000"/>
                      </a:schemeClr>
                    </a:gs>
                    <a:gs pos="100000">
                      <a:schemeClr val="accent1">
                        <a:alpha val="70000"/>
                      </a:schemeClr>
                    </a:gs>
                  </a:gsLst>
                  <a:lin ang="0" scaled="1"/>
                  <a:tileRect/>
                </a:gra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stars. From a purely scientific viewpoint, humans are made up of all of the elements that were created by a star (or specifically, a supernova)</a:t>
            </a:r>
            <a:br>
              <a:rPr lang="en-US" sz="1800" b="1" i="1" kern="100" dirty="0">
                <a:gradFill flip="none" rotWithShape="1">
                  <a:gsLst>
                    <a:gs pos="0">
                      <a:schemeClr val="accent5">
                        <a:alpha val="70000"/>
                      </a:schemeClr>
                    </a:gs>
                    <a:gs pos="100000">
                      <a:schemeClr val="accent1">
                        <a:alpha val="70000"/>
                      </a:schemeClr>
                    </a:gs>
                  </a:gsLst>
                  <a:lin ang="0" scaled="1"/>
                  <a:tileRect/>
                </a:gradFill>
                <a:effectLst/>
                <a:latin typeface="Aptos" panose="020B0004020202020204" pitchFamily="34" charset="0"/>
                <a:ea typeface="Aptos" panose="020B0004020202020204" pitchFamily="34" charset="0"/>
                <a:cs typeface="Times New Roman" panose="02020603050405020304" pitchFamily="18" charset="0"/>
              </a:rPr>
            </a:br>
            <a:endParaRPr lang="en-US" sz="1800" b="1" i="1" dirty="0">
              <a:gradFill flip="none" rotWithShape="1">
                <a:gsLst>
                  <a:gs pos="0">
                    <a:schemeClr val="accent5">
                      <a:alpha val="70000"/>
                    </a:schemeClr>
                  </a:gs>
                  <a:gs pos="100000">
                    <a:schemeClr val="accent1">
                      <a:alpha val="70000"/>
                    </a:schemeClr>
                  </a:gs>
                </a:gsLst>
                <a:lin ang="0" scaled="1"/>
                <a:tileRect/>
              </a:gradFill>
            </a:endParaRPr>
          </a:p>
        </p:txBody>
      </p:sp>
      <p:sp>
        <p:nvSpPr>
          <p:cNvPr id="3" name="Content Placeholder 2">
            <a:extLst>
              <a:ext uri="{FF2B5EF4-FFF2-40B4-BE49-F238E27FC236}">
                <a16:creationId xmlns:a16="http://schemas.microsoft.com/office/drawing/2014/main" id="{A5DEF933-9480-3C0F-AD5F-6105B1B824B3}"/>
              </a:ext>
            </a:extLst>
          </p:cNvPr>
          <p:cNvSpPr>
            <a:spLocks noGrp="1"/>
          </p:cNvSpPr>
          <p:nvPr>
            <p:ph idx="1"/>
          </p:nvPr>
        </p:nvSpPr>
        <p:spPr>
          <a:xfrm>
            <a:off x="838199" y="3790952"/>
            <a:ext cx="4581526" cy="2386010"/>
          </a:xfrm>
        </p:spPr>
        <p:txBody>
          <a:bodyPr>
            <a:normAutofit/>
          </a:bodyPr>
          <a:lstStyle/>
          <a:p>
            <a:pPr marL="228600" indent="0">
              <a:lnSpc>
                <a:spcPct val="100000"/>
              </a:lnSpc>
              <a:buNone/>
            </a:pPr>
            <a:r>
              <a:rPr lang="en-US" sz="1800" b="1" i="1" kern="100" dirty="0">
                <a:ln>
                  <a:noFill/>
                </a:ln>
                <a:solidFill>
                  <a:schemeClr val="tx2">
                    <a:alpha val="60000"/>
                  </a:schemeClr>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cs typeface="Times New Roman" panose="02020603050405020304" pitchFamily="18" charset="0"/>
              </a:rPr>
              <a:t>This is not just a belief hold by modern science either, Pythagoras is a well-known Greek philosopher from c. 500 B.C. who used the five-pointed star(pentagram) as a symbol which was later used to symbolize humankind. The five points represent earth, wind, fire, water, and spirit.”</a:t>
            </a:r>
            <a:br>
              <a:rPr lang="en-US" sz="1800" b="1" i="1" kern="100" dirty="0">
                <a:solidFill>
                  <a:schemeClr val="tx2">
                    <a:alpha val="60000"/>
                  </a:schemeClr>
                </a:solidFill>
                <a:effectLst/>
                <a:latin typeface="Aptos" panose="020B0004020202020204" pitchFamily="34" charset="0"/>
                <a:ea typeface="Aptos" panose="020B0004020202020204" pitchFamily="34" charset="0"/>
                <a:cs typeface="Times New Roman" panose="02020603050405020304" pitchFamily="18" charset="0"/>
              </a:rPr>
            </a:br>
            <a:endParaRPr lang="en-US" sz="1800" b="1" i="1" dirty="0">
              <a:solidFill>
                <a:schemeClr val="tx2">
                  <a:alpha val="60000"/>
                </a:schemeClr>
              </a:solidFill>
            </a:endParaRPr>
          </a:p>
        </p:txBody>
      </p:sp>
      <p:pic>
        <p:nvPicPr>
          <p:cNvPr id="5" name="Picture 4" descr="Multi-colored spinning balls">
            <a:extLst>
              <a:ext uri="{FF2B5EF4-FFF2-40B4-BE49-F238E27FC236}">
                <a16:creationId xmlns:a16="http://schemas.microsoft.com/office/drawing/2014/main" id="{0A47C20A-1DB4-DE15-3DFC-3F1EE1BD84AE}"/>
              </a:ext>
            </a:extLst>
          </p:cNvPr>
          <p:cNvPicPr>
            <a:picLocks noChangeAspect="1"/>
          </p:cNvPicPr>
          <p:nvPr/>
        </p:nvPicPr>
        <p:blipFill>
          <a:blip r:embed="rId2"/>
          <a:srcRect l="13372" r="22994" b="2"/>
          <a:stretch/>
        </p:blipFill>
        <p:spPr>
          <a:xfrm>
            <a:off x="6096000" y="488577"/>
            <a:ext cx="5606425" cy="5880845"/>
          </a:xfrm>
          <a:prstGeom prst="rect">
            <a:avLst/>
          </a:prstGeom>
        </p:spPr>
      </p:pic>
    </p:spTree>
    <p:extLst>
      <p:ext uri="{BB962C8B-B14F-4D97-AF65-F5344CB8AC3E}">
        <p14:creationId xmlns:p14="http://schemas.microsoft.com/office/powerpoint/2010/main" val="3222847785"/>
      </p:ext>
    </p:extLst>
  </p:cSld>
  <p:clrMapOvr>
    <a:masterClrMapping/>
  </p:clrMapOvr>
</p:sld>
</file>

<file path=ppt/theme/theme1.xml><?xml version="1.0" encoding="utf-8"?>
<a:theme xmlns:a="http://schemas.openxmlformats.org/drawingml/2006/main" name="LuminousVTI">
  <a:themeElements>
    <a:clrScheme name="Custom 54">
      <a:dk1>
        <a:sysClr val="windowText" lastClr="000000"/>
      </a:dk1>
      <a:lt1>
        <a:sysClr val="window" lastClr="FFFFFF"/>
      </a:lt1>
      <a:dk2>
        <a:srgbClr val="201449"/>
      </a:dk2>
      <a:lt2>
        <a:srgbClr val="EEEEEE"/>
      </a:lt2>
      <a:accent1>
        <a:srgbClr val="F900A0"/>
      </a:accent1>
      <a:accent2>
        <a:srgbClr val="4D4EE6"/>
      </a:accent2>
      <a:accent3>
        <a:srgbClr val="454B78"/>
      </a:accent3>
      <a:accent4>
        <a:srgbClr val="A3A3C1"/>
      </a:accent4>
      <a:accent5>
        <a:srgbClr val="7162FE"/>
      </a:accent5>
      <a:accent6>
        <a:srgbClr val="1EBE9B"/>
      </a:accent6>
      <a:hlink>
        <a:srgbClr val="F900A0"/>
      </a:hlink>
      <a:folHlink>
        <a:srgbClr val="8477FE"/>
      </a:folHlink>
    </a:clrScheme>
    <a:fontScheme name="Custom 51">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minousVTI" id="{3EBF12FF-FD44-415B-AB75-5B4F7E5C3AC4}" vid="{521B7FAE-6A8D-4468-B79A-0706294A0D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172</TotalTime>
  <Words>1344</Words>
  <Application>Microsoft Office PowerPoint</Application>
  <PresentationFormat>Widescreen</PresentationFormat>
  <Paragraphs>64</Paragraphs>
  <Slides>25</Slides>
  <Notes>4</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Aptos</vt:lpstr>
      <vt:lpstr>Arial</vt:lpstr>
      <vt:lpstr>Avenir Next LT Pro</vt:lpstr>
      <vt:lpstr>Sabon Next LT</vt:lpstr>
      <vt:lpstr>Times New Roman</vt:lpstr>
      <vt:lpstr>Wingdings</vt:lpstr>
      <vt:lpstr>LuminousVTI</vt:lpstr>
      <vt:lpstr>Star of Euphoria Gift Shop</vt:lpstr>
      <vt:lpstr>Gifts for the Soul</vt:lpstr>
      <vt:lpstr>Press Release</vt:lpstr>
      <vt:lpstr>“I am excited to announce that Star of Euphoria products are designed to inspire your way to your inner light. Experience your Spirits’ Euphoria with our enchanting gifts. The Star of Euphoria Gift Shop aims to provide unique items that inspire, motivate and nurture the spirit. It is our mission and desire to emanate love and light in our products so that they can bring joy and peace to our clients. We have a variety of crystals, gemstones jewelry, oracle cards, meditation aids, dreamcatchers, angel figurines, colorful scented candles and gift baskets and much more to enchant you.” Saiyra-Mary Jane Akbar, Owner </vt:lpstr>
      <vt:lpstr>“If the dream is in your heart, then you’re meant to pursue it! I sincerely believe that we’re given  certain desires on purpose, because those feelings will show us the path we’re supposed to walk.  If you’re at the beginning of your path here today, welcome aboard!”  www.jennstevens.com/how-to-start-a-spiritual-business/ </vt:lpstr>
      <vt:lpstr>Target Markets</vt:lpstr>
      <vt:lpstr>Euphoria</vt:lpstr>
      <vt:lpstr>Stars</vt:lpstr>
      <vt:lpstr>Star Symbolism from the same website.  “Something you may not have heard before is the belief that humans are actually made from  stars. From a purely scientific viewpoint, humans are made up of all of the elements that were created by a star (or specifically, a supernova) </vt:lpstr>
      <vt:lpstr>Stars are symbols of hope and guidance.  </vt:lpstr>
      <vt:lpstr>We are made of Stars</vt:lpstr>
      <vt:lpstr>Stars are a guiding light and path for people.    </vt:lpstr>
      <vt:lpstr>Business Goals</vt:lpstr>
      <vt:lpstr>Vision </vt:lpstr>
      <vt:lpstr>Self-Healing</vt:lpstr>
      <vt:lpstr>By nourishing our inner spiritual self,  we can create a more fulfilled and complete expression of ourselves. </vt:lpstr>
      <vt:lpstr>The Star of Euphoria is a warm and peaceful space aimed to bring a loving environment,  for all individuals. To be the guiding light to one’s own spiritual exploration. </vt:lpstr>
      <vt:lpstr>To offer wellness and crystal subscription boxes, which is the option to deliver a specific  set of metaphysical items to clients on a monthly, or on a recurring basis. We can also tailor the  subscription boxes to the customer’s needs and desires.</vt:lpstr>
      <vt:lpstr>Experience your spirit’s euphoria.</vt:lpstr>
      <vt:lpstr>All ancient teachings have evolved to a new level – a spiritual level of peaceful coexistence with all human cultures and religions, and ways of being. If we follow the path, it can lead us to a golden age.</vt:lpstr>
      <vt:lpstr>Our Philosophy</vt:lpstr>
      <vt:lpstr>Our Belief</vt:lpstr>
      <vt:lpstr>We look forward to welcoming you to The Star of Euphoria Gift Shop and introducing you to our world of spiritual fulfillment, joy and well-being. </vt:lpstr>
      <vt:lpstr>Conclusion</vt:lpstr>
      <vt:lpstr>The Beginning…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saiyra akbar</dc:creator>
  <cp:lastModifiedBy>saiyra akbar</cp:lastModifiedBy>
  <cp:revision>30</cp:revision>
  <dcterms:created xsi:type="dcterms:W3CDTF">2025-01-20T18:47:10Z</dcterms:created>
  <dcterms:modified xsi:type="dcterms:W3CDTF">2025-01-20T21:39:43Z</dcterms:modified>
</cp:coreProperties>
</file>